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 id="2147483692" r:id="rId2"/>
    <p:sldMasterId id="2147483687" r:id="rId3"/>
    <p:sldMasterId id="2147483688" r:id="rId4"/>
    <p:sldMasterId id="2147483648" r:id="rId5"/>
    <p:sldMasterId id="2147483689" r:id="rId6"/>
    <p:sldMasterId id="2147483690" r:id="rId7"/>
    <p:sldMasterId id="2147483691" r:id="rId8"/>
  </p:sldMasterIdLst>
  <p:notesMasterIdLst>
    <p:notesMasterId r:id="rId23"/>
  </p:notesMasterIdLst>
  <p:handoutMasterIdLst>
    <p:handoutMasterId r:id="rId24"/>
  </p:handoutMasterIdLst>
  <p:sldIdLst>
    <p:sldId id="294" r:id="rId9"/>
    <p:sldId id="336" r:id="rId10"/>
    <p:sldId id="300" r:id="rId11"/>
    <p:sldId id="324" r:id="rId12"/>
    <p:sldId id="325" r:id="rId13"/>
    <p:sldId id="326" r:id="rId14"/>
    <p:sldId id="327" r:id="rId15"/>
    <p:sldId id="328" r:id="rId16"/>
    <p:sldId id="329" r:id="rId17"/>
    <p:sldId id="330" r:id="rId18"/>
    <p:sldId id="332" r:id="rId19"/>
    <p:sldId id="331" r:id="rId20"/>
    <p:sldId id="333" r:id="rId21"/>
    <p:sldId id="334" r:id="rId2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334"/>
    <a:srgbClr val="4C2B0E"/>
    <a:srgbClr val="C0C0C0"/>
    <a:srgbClr val="E412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32" y="-10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fr-FR"/>
          </a:p>
        </p:txBody>
      </p:sp>
      <p:sp>
        <p:nvSpPr>
          <p:cNvPr id="32256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55B7269-5F15-9342-BDE5-B9661A02F29E}" type="datetimeFigureOut">
              <a:rPr lang="fr-FR"/>
              <a:pPr>
                <a:defRPr/>
              </a:pPr>
              <a:t>26/02/14</a:t>
            </a:fld>
            <a:endParaRPr lang="fr-FR"/>
          </a:p>
        </p:txBody>
      </p:sp>
      <p:sp>
        <p:nvSpPr>
          <p:cNvPr id="32256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Arial" pitchFamily="34" charset="0"/>
              </a:defRPr>
            </a:lvl1pPr>
          </a:lstStyle>
          <a:p>
            <a:pPr>
              <a:defRPr/>
            </a:pPr>
            <a:endParaRPr lang="fr-FR"/>
          </a:p>
        </p:txBody>
      </p:sp>
      <p:sp>
        <p:nvSpPr>
          <p:cNvPr id="32256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01D702FE-8F5E-004A-807C-7D4287A0D91B}" type="slidenum">
              <a:rPr lang="fr-FR"/>
              <a:pPr>
                <a:defRPr/>
              </a:pPr>
              <a:t>‹#›</a:t>
            </a:fld>
            <a:endParaRPr lang="fr-FR"/>
          </a:p>
        </p:txBody>
      </p:sp>
    </p:spTree>
    <p:extLst>
      <p:ext uri="{BB962C8B-B14F-4D97-AF65-F5344CB8AC3E}">
        <p14:creationId xmlns:p14="http://schemas.microsoft.com/office/powerpoint/2010/main" val="1485353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5" tIns="49517" rIns="99035" bIns="49517" numCol="1" anchor="t" anchorCtr="0" compatLnSpc="1">
            <a:prstTxWarp prst="textNoShape">
              <a:avLst/>
            </a:prstTxWarp>
          </a:bodyPr>
          <a:lstStyle>
            <a:lvl1pPr defTabSz="990600">
              <a:defRPr sz="1300">
                <a:latin typeface="Calibri" pitchFamily="34" charset="0"/>
                <a:ea typeface="+mn-ea"/>
                <a:cs typeface="Arial" pitchFamily="34" charset="0"/>
              </a:defRPr>
            </a:lvl1pPr>
          </a:lstStyle>
          <a:p>
            <a:pPr>
              <a:defRPr/>
            </a:pPr>
            <a:endParaRPr lang="fr-FR"/>
          </a:p>
        </p:txBody>
      </p:sp>
      <p:sp>
        <p:nvSpPr>
          <p:cNvPr id="3" name="Espace réservé de la date 2"/>
          <p:cNvSpPr>
            <a:spLocks noGrp="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5" tIns="49517" rIns="99035" bIns="49517" numCol="1" anchor="t" anchorCtr="0" compatLnSpc="1">
            <a:prstTxWarp prst="textNoShape">
              <a:avLst/>
            </a:prstTxWarp>
          </a:bodyPr>
          <a:lstStyle>
            <a:lvl1pPr algn="r" defTabSz="990600">
              <a:defRPr sz="1300">
                <a:latin typeface="Calibri" charset="0"/>
                <a:cs typeface="Arial" charset="0"/>
              </a:defRPr>
            </a:lvl1pPr>
          </a:lstStyle>
          <a:p>
            <a:pPr>
              <a:defRPr/>
            </a:pPr>
            <a:fld id="{1DDD4E2A-1627-A246-A22E-667BF3882F5B}" type="datetimeFigureOut">
              <a:rPr lang="fr-FR"/>
              <a:pPr>
                <a:defRPr/>
              </a:pPr>
              <a:t>26/02/14</a:t>
            </a:fld>
            <a:endParaRPr lang="fr-FR"/>
          </a:p>
        </p:txBody>
      </p:sp>
      <p:sp>
        <p:nvSpPr>
          <p:cNvPr id="4" name="Espace réservé de l'image des diapositives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bwMode="auto">
          <a:xfrm>
            <a:off x="709613" y="4859338"/>
            <a:ext cx="56800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5" tIns="49517" rIns="99035" bIns="49517"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5" tIns="49517" rIns="99035" bIns="49517" numCol="1" anchor="b" anchorCtr="0" compatLnSpc="1">
            <a:prstTxWarp prst="textNoShape">
              <a:avLst/>
            </a:prstTxWarp>
          </a:bodyPr>
          <a:lstStyle>
            <a:lvl1pPr defTabSz="990600">
              <a:defRPr sz="1300">
                <a:latin typeface="Calibri" pitchFamily="34" charset="0"/>
                <a:ea typeface="+mn-ea"/>
                <a:cs typeface="Arial" pitchFamily="34" charset="0"/>
              </a:defRPr>
            </a:lvl1pPr>
          </a:lstStyle>
          <a:p>
            <a:pPr>
              <a:defRPr/>
            </a:pPr>
            <a:endParaRPr lang="fr-FR"/>
          </a:p>
        </p:txBody>
      </p:sp>
      <p:sp>
        <p:nvSpPr>
          <p:cNvPr id="7" name="Espace réservé du numéro de diapositive 6"/>
          <p:cNvSpPr>
            <a:spLocks noGrp="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035" tIns="49517" rIns="99035" bIns="49517" numCol="1" anchor="b" anchorCtr="0" compatLnSpc="1">
            <a:prstTxWarp prst="textNoShape">
              <a:avLst/>
            </a:prstTxWarp>
          </a:bodyPr>
          <a:lstStyle>
            <a:lvl1pPr algn="r" defTabSz="990600">
              <a:defRPr sz="1300">
                <a:latin typeface="Calibri" charset="0"/>
                <a:cs typeface="Arial" charset="0"/>
              </a:defRPr>
            </a:lvl1pPr>
          </a:lstStyle>
          <a:p>
            <a:pPr>
              <a:defRPr/>
            </a:pPr>
            <a:fld id="{0E9F01E3-52EF-FD45-910D-84F540D7E203}" type="slidenum">
              <a:rPr lang="fr-FR"/>
              <a:pPr>
                <a:defRPr/>
              </a:pPr>
              <a:t>‹#›</a:t>
            </a:fld>
            <a:endParaRPr lang="fr-FR"/>
          </a:p>
        </p:txBody>
      </p:sp>
    </p:spTree>
    <p:extLst>
      <p:ext uri="{BB962C8B-B14F-4D97-AF65-F5344CB8AC3E}">
        <p14:creationId xmlns:p14="http://schemas.microsoft.com/office/powerpoint/2010/main" val="3049758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fr.wikipedia.org/wiki/Conakry" TargetMode="External"/><Relationship Id="rId4" Type="http://schemas.openxmlformats.org/officeDocument/2006/relationships/hyperlink" Target="http://fr.wikipedia.org/wiki/Guin%C3%A9e-Bissau" TargetMode="External"/><Relationship Id="rId5" Type="http://schemas.openxmlformats.org/officeDocument/2006/relationships/hyperlink" Target="http://fr.wikipedia.org/wiki/Guin%C3%A9e_%C3%A9quatoriale" TargetMode="External"/><Relationship Id="rId6" Type="http://schemas.openxmlformats.org/officeDocument/2006/relationships/hyperlink" Target="http://fr.wikipedia.org/wiki/Afrique_de_l'Ouest" TargetMode="External"/><Relationship Id="rId7" Type="http://schemas.openxmlformats.org/officeDocument/2006/relationships/hyperlink" Target="http://fr.wikipedia.org/wiki/France" TargetMode="External"/><Relationship Id="rId8" Type="http://schemas.openxmlformats.org/officeDocument/2006/relationships/hyperlink" Target="http://fr.wikipedia.org/wiki/2_octobre" TargetMode="External"/><Relationship Id="rId9" Type="http://schemas.openxmlformats.org/officeDocument/2006/relationships/hyperlink" Target="http://fr.wikipedia.org/wiki/Octobre_1958" TargetMode="External"/><Relationship Id="rId10" Type="http://schemas.openxmlformats.org/officeDocument/2006/relationships/hyperlink" Target="http://fr.wikipedia.org/wiki/1958"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1" Type="http://schemas.openxmlformats.org/officeDocument/2006/relationships/hyperlink" Target="http://fr.wikipedia.org/wiki/Moyenne-Guin%C3%A9e" TargetMode="External"/><Relationship Id="rId12" Type="http://schemas.openxmlformats.org/officeDocument/2006/relationships/hyperlink" Target="http://fr.wikipedia.org/wiki/Fouta_Djallon" TargetMode="External"/><Relationship Id="rId13" Type="http://schemas.openxmlformats.org/officeDocument/2006/relationships/hyperlink" Target="http://fr.wikipedia.org/wiki/Haute-Guin%C3%A9e" TargetMode="External"/><Relationship Id="rId14" Type="http://schemas.openxmlformats.org/officeDocument/2006/relationships/hyperlink" Target="http://fr.wikipedia.org/wiki/Guin%C3%A9e_foresti%C3%A8re"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fr.wikipedia.org/wiki/Guin%C3%A9e-Bissau" TargetMode="External"/><Relationship Id="rId4" Type="http://schemas.openxmlformats.org/officeDocument/2006/relationships/hyperlink" Target="http://fr.wikipedia.org/wiki/S%C3%A9n%C3%A9gal" TargetMode="External"/><Relationship Id="rId5" Type="http://schemas.openxmlformats.org/officeDocument/2006/relationships/hyperlink" Target="http://fr.wikipedia.org/wiki/Mali" TargetMode="External"/><Relationship Id="rId6" Type="http://schemas.openxmlformats.org/officeDocument/2006/relationships/hyperlink" Target="http://fr.wikipedia.org/wiki/C%C3%B4te_d'Ivoire" TargetMode="External"/><Relationship Id="rId7" Type="http://schemas.openxmlformats.org/officeDocument/2006/relationships/hyperlink" Target="http://fr.wikipedia.org/wiki/Liberia" TargetMode="External"/><Relationship Id="rId8" Type="http://schemas.openxmlformats.org/officeDocument/2006/relationships/hyperlink" Target="http://fr.wikipedia.org/wiki/Sierra_Leone" TargetMode="External"/><Relationship Id="rId9" Type="http://schemas.openxmlformats.org/officeDocument/2006/relationships/hyperlink" Target="http://fr.wikipedia.org/wiki/Oc%C3%A9an_Atlantique" TargetMode="External"/><Relationship Id="rId10" Type="http://schemas.openxmlformats.org/officeDocument/2006/relationships/hyperlink" Target="http://fr.wikipedia.org/wiki/Guin%C3%A9e_maritime" TargetMode="Externa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fr.wikipedia.org/wiki/Mano_(fleuve)" TargetMode="External"/><Relationship Id="rId12" Type="http://schemas.openxmlformats.org/officeDocument/2006/relationships/hyperlink" Target="http://fr.wikipedia.org/wiki/Portugal" TargetMode="External"/><Relationship Id="rId13" Type="http://schemas.openxmlformats.org/officeDocument/2006/relationships/hyperlink" Target="http://fr.wikipedia.org/wiki/XVe_si%C3%A8cle" TargetMode="External"/><Relationship Id="rId14" Type="http://schemas.openxmlformats.org/officeDocument/2006/relationships/hyperlink" Target="http://fr.wikipedia.org/wiki/Mangrove" TargetMode="External"/><Relationship Id="rId15" Type="http://schemas.openxmlformats.org/officeDocument/2006/relationships/hyperlink" Target="http://fr.wikipedia.org/wiki/XIXe_si%C3%A8cle" TargetMode="External"/><Relationship Id="rId16" Type="http://schemas.openxmlformats.org/officeDocument/2006/relationships/hyperlink" Target="http://fr.wikipedia.org/w/index.php?title=Mamou_(Guin%C3%A9e)&amp;action=edit&amp;redlink=1"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fr.wikipedia.org/wiki/Niger_(fleuve)" TargetMode="External"/><Relationship Id="rId4" Type="http://schemas.openxmlformats.org/officeDocument/2006/relationships/hyperlink" Target="http://fr.wikipedia.org/wiki/S%C3%A9n%C3%A9gal_(fleuve)" TargetMode="External"/><Relationship Id="rId5" Type="http://schemas.openxmlformats.org/officeDocument/2006/relationships/hyperlink" Target="http://fr.wikipedia.org/wiki/Gambie_(fleuve)" TargetMode="External"/><Relationship Id="rId6" Type="http://schemas.openxmlformats.org/officeDocument/2006/relationships/hyperlink" Target="http://fr.wikipedia.org/wiki/Tinkisso" TargetMode="External"/><Relationship Id="rId7" Type="http://schemas.openxmlformats.org/officeDocument/2006/relationships/hyperlink" Target="http://fr.wikipedia.org/wiki/Milo_(rivi%C3%A8re)" TargetMode="External"/><Relationship Id="rId8" Type="http://schemas.openxmlformats.org/officeDocument/2006/relationships/hyperlink" Target="http://fr.wikipedia.org/wiki/Niandan" TargetMode="External"/><Relationship Id="rId9" Type="http://schemas.openxmlformats.org/officeDocument/2006/relationships/hyperlink" Target="http://fr.wikipedia.org/wiki/Fal%C3%A9m%C3%A9" TargetMode="External"/><Relationship Id="rId10" Type="http://schemas.openxmlformats.org/officeDocument/2006/relationships/hyperlink" Target="http://fr.wikipedia.org/wiki/Konkour%C3%A9_(fleuve)" TargetMode="External"/></Relationships>
</file>

<file path=ppt/notesSlides/_rels/notesSlide4.xml.rels><?xml version="1.0" encoding="UTF-8" standalone="yes"?>
<Relationships xmlns="http://schemas.openxmlformats.org/package/2006/relationships"><Relationship Id="rId11" Type="http://schemas.openxmlformats.org/officeDocument/2006/relationships/hyperlink" Target="http://fr.wikipedia.org/wiki/Schistes" TargetMode="External"/><Relationship Id="rId12" Type="http://schemas.openxmlformats.org/officeDocument/2006/relationships/hyperlink" Target="http://fr.wikipedia.org/wiki/Fer" TargetMode="External"/><Relationship Id="rId13" Type="http://schemas.openxmlformats.org/officeDocument/2006/relationships/hyperlink" Target="http://fr.wikipedia.org/wiki/Bauxite" TargetMode="External"/><Relationship Id="rId14" Type="http://schemas.openxmlformats.org/officeDocument/2006/relationships/hyperlink" Target="http://fr.wikipedia.org/wiki/Haute-Guin%C3%A9e" TargetMode="External"/><Relationship Id="rId15" Type="http://schemas.openxmlformats.org/officeDocument/2006/relationships/hyperlink" Target="http://fr.wikipedia.org/wiki/Guin%C3%A9e_foresti%C3%A8re" TargetMode="External"/><Relationship Id="rId16" Type="http://schemas.openxmlformats.org/officeDocument/2006/relationships/hyperlink" Target="http://fr.wikipedia.org/w/index.php?title=Simandou&amp;action=edit&amp;redlink=1" TargetMode="External"/><Relationship Id="rId17" Type="http://schemas.openxmlformats.org/officeDocument/2006/relationships/hyperlink" Target="http://fr.wikipedia.org/wiki/Mont_Nimba" TargetMode="External"/><Relationship Id="rId18" Type="http://schemas.openxmlformats.org/officeDocument/2006/relationships/hyperlink" Target="http://fr.wikipedia.org/wiki/Compagnie_des_Bauxites_de_Guin%C3%A9e" TargetMode="External"/><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fr.wikipedia.org/wiki/Basse-Guin%C3%A9e" TargetMode="External"/><Relationship Id="rId4" Type="http://schemas.openxmlformats.org/officeDocument/2006/relationships/hyperlink" Target="http://fr.wikipedia.org/w/index.php?title=Massif_de_Benna&amp;action=edit&amp;redlink=1" TargetMode="External"/><Relationship Id="rId5" Type="http://schemas.openxmlformats.org/officeDocument/2006/relationships/hyperlink" Target="http://fr.wikipedia.org/w/index.php?title=Kakoulima&amp;action=edit&amp;redlink=1" TargetMode="External"/><Relationship Id="rId6" Type="http://schemas.openxmlformats.org/officeDocument/2006/relationships/hyperlink" Target="http://fr.wikipedia.org/w/index.php?title=Mont_Gangan&amp;action=edit&amp;redlink=1" TargetMode="External"/><Relationship Id="rId7" Type="http://schemas.openxmlformats.org/officeDocument/2006/relationships/hyperlink" Target="http://fr.wikipedia.org/wiki/Moyenne-Guin%C3%A9e" TargetMode="External"/><Relationship Id="rId8" Type="http://schemas.openxmlformats.org/officeDocument/2006/relationships/hyperlink" Target="http://fr.wikipedia.org/wiki/Fouta_Djallon" TargetMode="External"/><Relationship Id="rId9" Type="http://schemas.openxmlformats.org/officeDocument/2006/relationships/hyperlink" Target="http://fr.wikipedia.org/wiki/Mont_Loura" TargetMode="External"/><Relationship Id="rId10" Type="http://schemas.openxmlformats.org/officeDocument/2006/relationships/hyperlink" Target="http://fr.wikipedia.org/wiki/Gr%C3%A8s_(g%C3%A9ologie)" TargetMode="External"/></Relationships>
</file>

<file path=ppt/notesSlides/_rels/notesSlide5.xml.rels><?xml version="1.0" encoding="UTF-8" standalone="yes"?>
<Relationships xmlns="http://schemas.openxmlformats.org/package/2006/relationships"><Relationship Id="rId9" Type="http://schemas.openxmlformats.org/officeDocument/2006/relationships/hyperlink" Target="http://fr.wikipedia.org/w/index.php?title=Guin%C3%A9e&amp;veaction=edit&amp;section=6" TargetMode="External"/><Relationship Id="rId20" Type="http://schemas.openxmlformats.org/officeDocument/2006/relationships/hyperlink" Target="http://fr.wikipedia.org/wiki/Mont_Nimba" TargetMode="External"/><Relationship Id="rId21" Type="http://schemas.openxmlformats.org/officeDocument/2006/relationships/hyperlink" Target="http://fr.wikipedia.org/wiki/Chimpanz%C3%A9" TargetMode="External"/><Relationship Id="rId22" Type="http://schemas.openxmlformats.org/officeDocument/2006/relationships/hyperlink" Target="http://fr.wikipedia.org/w/index.php?title=Bossou&amp;action=edit&amp;redlink=1" TargetMode="External"/><Relationship Id="rId23" Type="http://schemas.openxmlformats.org/officeDocument/2006/relationships/hyperlink" Target="http://fr.wikipedia.org/wiki/Hippopotame" TargetMode="External"/><Relationship Id="rId10" Type="http://schemas.openxmlformats.org/officeDocument/2006/relationships/hyperlink" Target="http://fr.wikipedia.org/w/index.php?title=Guin%C3%A9e&amp;action=edit&amp;section=6" TargetMode="External"/><Relationship Id="rId11" Type="http://schemas.openxmlformats.org/officeDocument/2006/relationships/hyperlink" Target="http://fr.wikipedia.org/wiki/Fichier:Guinea_Siguiri_village.jpg" TargetMode="External"/><Relationship Id="rId12" Type="http://schemas.openxmlformats.org/officeDocument/2006/relationships/hyperlink" Target="http://fr.wikipedia.org/wiki/Biomes" TargetMode="External"/><Relationship Id="rId13" Type="http://schemas.openxmlformats.org/officeDocument/2006/relationships/hyperlink" Target="http://fr.wikipedia.org/wiki/Animal" TargetMode="External"/><Relationship Id="rId14" Type="http://schemas.openxmlformats.org/officeDocument/2006/relationships/hyperlink" Target="http://fr.wikipedia.org/wiki/Plantes" TargetMode="External"/><Relationship Id="rId15" Type="http://schemas.openxmlformats.org/officeDocument/2006/relationships/hyperlink" Target="http://fr.wikipedia.org/wiki/Champignon" TargetMode="External"/><Relationship Id="rId16" Type="http://schemas.openxmlformats.org/officeDocument/2006/relationships/hyperlink" Target="http://fr.wikipedia.org/wiki/End%C3%A9misme" TargetMode="External"/><Relationship Id="rId17" Type="http://schemas.openxmlformats.org/officeDocument/2006/relationships/hyperlink" Target="http://fr.wikipedia.org/wiki/Dictyna_guineensis" TargetMode="External"/><Relationship Id="rId18" Type="http://schemas.openxmlformats.org/officeDocument/2006/relationships/hyperlink" Target="http://fr.wikipedia.org/wiki/Guin%C3%A9e_foresti%C3%A8re" TargetMode="External"/><Relationship Id="rId19" Type="http://schemas.openxmlformats.org/officeDocument/2006/relationships/hyperlink" Target="http://fr.wikipedia.org/wiki/Nimbaphrynoides_occidentalis"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fr.wikipedia.org/w/index.php?title=Guin%C3%A9e&amp;veaction=edit&amp;section=5" TargetMode="External"/><Relationship Id="rId4" Type="http://schemas.openxmlformats.org/officeDocument/2006/relationships/hyperlink" Target="http://fr.wikipedia.org/w/index.php?title=Guin%C3%A9e&amp;action=edit&amp;section=5" TargetMode="External"/><Relationship Id="rId5" Type="http://schemas.openxmlformats.org/officeDocument/2006/relationships/hyperlink" Target="http://fr.wikipedia.org/wiki/Biome" TargetMode="External"/><Relationship Id="rId6" Type="http://schemas.openxmlformats.org/officeDocument/2006/relationships/hyperlink" Target="http://fr.wikipedia.org/wiki/Savane_ouest-soudanienne" TargetMode="External"/><Relationship Id="rId7" Type="http://schemas.openxmlformats.org/officeDocument/2006/relationships/hyperlink" Target="http://fr.wikipedia.org/wiki/Mosa%C3%AFque_de_for%C3%AAt-savane_guin%C3%A9enne" TargetMode="External"/><Relationship Id="rId8" Type="http://schemas.openxmlformats.org/officeDocument/2006/relationships/hyperlink" Target="http://fr.wikipedia.org/wiki/For%C3%AAt_tropicale_humide" TargetMode="External"/></Relationships>
</file>

<file path=ppt/notesSlides/_rels/notesSlide6.xml.rels><?xml version="1.0" encoding="UTF-8" standalone="yes"?>
<Relationships xmlns="http://schemas.openxmlformats.org/package/2006/relationships"><Relationship Id="rId13" Type="http://schemas.openxmlformats.org/officeDocument/2006/relationships/hyperlink" Target="http://fr.wikipedia.org/wiki/1958" TargetMode="External"/><Relationship Id="rId14" Type="http://schemas.openxmlformats.org/officeDocument/2006/relationships/hyperlink" Target="http://fr.wikipedia.org/wiki/G%C3%A9n%C3%A9ral_de_Gaulle" TargetMode="External"/><Relationship Id="rId15" Type="http://schemas.openxmlformats.org/officeDocument/2006/relationships/hyperlink" Target="http://fr.wikipedia.org/wiki/2_octobre" TargetMode="External"/><Relationship Id="rId16" Type="http://schemas.openxmlformats.org/officeDocument/2006/relationships/hyperlink" Target="http://fr.wikipedia.org/wiki/Octobre_1958" TargetMode="External"/><Relationship Id="rId17" Type="http://schemas.openxmlformats.org/officeDocument/2006/relationships/hyperlink" Target="http://fr.wikipedia.org/w/index.php?title=Guin%C3%A9e&amp;veaction=edit&amp;section=12" TargetMode="External"/><Relationship Id="rId18" Type="http://schemas.openxmlformats.org/officeDocument/2006/relationships/hyperlink" Target="http://fr.wikipedia.org/w/index.php?title=Guin%C3%A9e&amp;action=edit&amp;section=12" TargetMode="External"/><Relationship Id="rId19" Type="http://schemas.openxmlformats.org/officeDocument/2006/relationships/hyperlink" Target="http://fr.wikipedia.org/wiki/Ahmed_S%C3%A9kou_Tour%C3%A9" TargetMode="External"/><Relationship Id="rId50" Type="http://schemas.openxmlformats.org/officeDocument/2006/relationships/hyperlink" Target="http://fr.wikipedia.org/wiki/Constitution" TargetMode="External"/><Relationship Id="rId51" Type="http://schemas.openxmlformats.org/officeDocument/2006/relationships/hyperlink" Target="http://fr.wikipedia.org/wiki/Coup_d'%C3%89tat_de_d%C3%A9cembre_2008_en_Guin%C3%A9e" TargetMode="External"/><Relationship Id="rId52" Type="http://schemas.openxmlformats.org/officeDocument/2006/relationships/hyperlink" Target="http://fr.wikipedia.org/wiki/Moussa_Dadis_Camara" TargetMode="External"/><Relationship Id="rId53" Type="http://schemas.openxmlformats.org/officeDocument/2006/relationships/hyperlink" Target="http://fr.wikipedia.org/wiki/Conseil_national_pour_la_d%C3%A9mocratie_et_le_d%C3%A9veloppement" TargetMode="External"/><Relationship Id="rId54" Type="http://schemas.openxmlformats.org/officeDocument/2006/relationships/hyperlink" Target="http://fr.wikipedia.org/wiki/Liste_des_chefs_d'%C3%89tat_guin%C3%A9ens" TargetMode="External"/><Relationship Id="rId40" Type="http://schemas.openxmlformats.org/officeDocument/2006/relationships/hyperlink" Target="http://fr.wikipedia.org/wiki/Mamadou_Sylla" TargetMode="External"/><Relationship Id="rId41" Type="http://schemas.openxmlformats.org/officeDocument/2006/relationships/hyperlink" Target="http://fr.wikipedia.org/wiki/Gr%C3%A8ve_g%C3%A9n%C3%A9rale_en_Guin%C3%A9e_de_2007" TargetMode="External"/><Relationship Id="rId42" Type="http://schemas.openxmlformats.org/officeDocument/2006/relationships/hyperlink" Target="http://fr.wikipedia.org/wiki/22_d%C3%A9cembre" TargetMode="External"/><Relationship Id="rId43" Type="http://schemas.openxmlformats.org/officeDocument/2006/relationships/hyperlink" Target="http://fr.wikipedia.org/wiki/D%C3%A9cembre_2008" TargetMode="External"/><Relationship Id="rId44" Type="http://schemas.openxmlformats.org/officeDocument/2006/relationships/hyperlink" Target="http://fr.wikipedia.org/wiki/2008" TargetMode="External"/><Relationship Id="rId45" Type="http://schemas.openxmlformats.org/officeDocument/2006/relationships/hyperlink" Target="http://fr.wikipedia.org/wiki/Leuc%C3%A9mie" TargetMode="External"/><Relationship Id="rId46" Type="http://schemas.openxmlformats.org/officeDocument/2006/relationships/hyperlink" Target="http://fr.wikipedia.org/wiki/Diab%C3%A8te_sucr%C3%A9" TargetMode="External"/><Relationship Id="rId47" Type="http://schemas.openxmlformats.org/officeDocument/2006/relationships/hyperlink" Target="http://fr.wikipedia.org/wiki/Aigu_(m%C3%A9decine)" TargetMode="External"/><Relationship Id="rId48" Type="http://schemas.openxmlformats.org/officeDocument/2006/relationships/hyperlink" Target="http://fr.wikipedia.org/wiki/23_d%C3%A9cembre" TargetMode="External"/><Relationship Id="rId49" Type="http://schemas.openxmlformats.org/officeDocument/2006/relationships/hyperlink" Target="http://fr.wikipedia.org/wiki/Gouvernement"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fr.wikipedia.org/wiki/France" TargetMode="External"/><Relationship Id="rId4" Type="http://schemas.openxmlformats.org/officeDocument/2006/relationships/hyperlink" Target="http://fr.wikipedia.org/wiki/1891" TargetMode="External"/><Relationship Id="rId5" Type="http://schemas.openxmlformats.org/officeDocument/2006/relationships/hyperlink" Target="http://fr.wikipedia.org/wiki/S%C3%A9n%C3%A9gal" TargetMode="External"/><Relationship Id="rId6" Type="http://schemas.openxmlformats.org/officeDocument/2006/relationships/hyperlink" Target="http://fr.wikipedia.org/wiki/1898" TargetMode="External"/><Relationship Id="rId7" Type="http://schemas.openxmlformats.org/officeDocument/2006/relationships/hyperlink" Target="http://fr.wikipedia.org/wiki/Almamy" TargetMode="External"/><Relationship Id="rId8" Type="http://schemas.openxmlformats.org/officeDocument/2006/relationships/hyperlink" Target="http://fr.wikipedia.org/wiki/1901" TargetMode="External"/><Relationship Id="rId9" Type="http://schemas.openxmlformats.org/officeDocument/2006/relationships/hyperlink" Target="http://fr.wikipedia.org/wiki/Afrique-Occidentale_fran%C3%A7aise" TargetMode="External"/><Relationship Id="rId30" Type="http://schemas.openxmlformats.org/officeDocument/2006/relationships/hyperlink" Target="http://fr.wikipedia.org/wiki/Union_des_r%C3%A9publiques_socialistes_sovi%C3%A9tiques" TargetMode="External"/><Relationship Id="rId31" Type="http://schemas.openxmlformats.org/officeDocument/2006/relationships/hyperlink" Target="http://fr.wikipedia.org/wiki/%C3%89tats-Unis" TargetMode="External"/><Relationship Id="rId32" Type="http://schemas.openxmlformats.org/officeDocument/2006/relationships/hyperlink" Target="http://fr.wikipedia.org/w/index.php?title=Guin%C3%A9e&amp;veaction=edit&amp;section=13" TargetMode="External"/><Relationship Id="rId33" Type="http://schemas.openxmlformats.org/officeDocument/2006/relationships/hyperlink" Target="http://fr.wikipedia.org/w/index.php?title=Guin%C3%A9e&amp;action=edit&amp;section=13" TargetMode="External"/><Relationship Id="rId34" Type="http://schemas.openxmlformats.org/officeDocument/2006/relationships/hyperlink" Target="http://fr.wikipedia.org/wiki/Lansana_Cont%C3%A9" TargetMode="External"/><Relationship Id="rId35" Type="http://schemas.openxmlformats.org/officeDocument/2006/relationships/hyperlink" Target="http://fr.wikipedia.org/wiki/1984" TargetMode="External"/><Relationship Id="rId36" Type="http://schemas.openxmlformats.org/officeDocument/2006/relationships/hyperlink" Target="http://fr.wikipedia.org/wiki/1993" TargetMode="External"/><Relationship Id="rId37" Type="http://schemas.openxmlformats.org/officeDocument/2006/relationships/hyperlink" Target="http://fr.wikipedia.org/wiki/1998" TargetMode="External"/><Relationship Id="rId38" Type="http://schemas.openxmlformats.org/officeDocument/2006/relationships/hyperlink" Target="http://fr.wikipedia.org/wiki/Fran%C3%A7ois_Lons%C3%A9ny_Fall" TargetMode="External"/><Relationship Id="rId39" Type="http://schemas.openxmlformats.org/officeDocument/2006/relationships/hyperlink" Target="http://fr.wikipedia.org/wiki/Cellou_Dalein_Diallo" TargetMode="External"/><Relationship Id="rId20" Type="http://schemas.openxmlformats.org/officeDocument/2006/relationships/hyperlink" Target="http://fr.wikipedia.org/wiki/Kwame_Nkrumah" TargetMode="External"/><Relationship Id="rId21" Type="http://schemas.openxmlformats.org/officeDocument/2006/relationships/hyperlink" Target="http://fr.wikipedia.org/wiki/Panafricanisme" TargetMode="External"/><Relationship Id="rId22" Type="http://schemas.openxmlformats.org/officeDocument/2006/relationships/hyperlink" Target="http://fr.wikipedia.org/wiki/Union_des_%C3%89tats_africains" TargetMode="External"/><Relationship Id="rId23" Type="http://schemas.openxmlformats.org/officeDocument/2006/relationships/hyperlink" Target="http://fr.wikipedia.org/wiki/1er_mai" TargetMode="External"/><Relationship Id="rId24" Type="http://schemas.openxmlformats.org/officeDocument/2006/relationships/hyperlink" Target="http://fr.wikipedia.org/wiki/1959" TargetMode="External"/><Relationship Id="rId25" Type="http://schemas.openxmlformats.org/officeDocument/2006/relationships/hyperlink" Target="http://fr.wikipedia.org/wiki/24_d%C3%A9cembre" TargetMode="External"/><Relationship Id="rId26" Type="http://schemas.openxmlformats.org/officeDocument/2006/relationships/hyperlink" Target="http://fr.wikipedia.org/wiki/D%C3%A9cembre_1960" TargetMode="External"/><Relationship Id="rId27" Type="http://schemas.openxmlformats.org/officeDocument/2006/relationships/hyperlink" Target="http://fr.wikipedia.org/wiki/1960" TargetMode="External"/><Relationship Id="rId28" Type="http://schemas.openxmlformats.org/officeDocument/2006/relationships/hyperlink" Target="http://fr.wikipedia.org/wiki/Mali" TargetMode="External"/><Relationship Id="rId29" Type="http://schemas.openxmlformats.org/officeDocument/2006/relationships/hyperlink" Target="http://fr.wikipedia.org/w/index.php?title=Non-align%C3%A9&amp;action=edit&amp;redlink=1" TargetMode="External"/><Relationship Id="rId10" Type="http://schemas.openxmlformats.org/officeDocument/2006/relationships/hyperlink" Target="http://fr.wikipedia.org/wiki/L'Entente_cordiale" TargetMode="External"/><Relationship Id="rId11" Type="http://schemas.openxmlformats.org/officeDocument/2006/relationships/hyperlink" Target="http://fr.wikipedia.org/wiki/%C3%8Eles_de_Loos" TargetMode="External"/><Relationship Id="rId12" Type="http://schemas.openxmlformats.org/officeDocument/2006/relationships/hyperlink" Target="http://fr.wikipedia.org/wiki/Terre-neuve" TargetMode="External"/></Relationships>
</file>

<file path=ppt/notesSlides/_rels/notesSlide7.xml.rels><?xml version="1.0" encoding="UTF-8" standalone="yes"?>
<Relationships xmlns="http://schemas.openxmlformats.org/package/2006/relationships"><Relationship Id="rId9" Type="http://schemas.openxmlformats.org/officeDocument/2006/relationships/hyperlink" Target="http://fr.wikipedia.org/wiki/S%C3%A9kouba_Konat%C3%A9" TargetMode="External"/><Relationship Id="rId20" Type="http://schemas.openxmlformats.org/officeDocument/2006/relationships/hyperlink" Target="http://fr.wikipedia.org/w/index.php?title=Guin%C3%A9e&amp;action=edit&amp;section=16" TargetMode="External"/><Relationship Id="rId21" Type="http://schemas.openxmlformats.org/officeDocument/2006/relationships/hyperlink" Target="http://fr.wikipedia.org/wiki/Fichier:Alpha_Conde_-_World_Economic_Forum_Annual_Meeting_2012.jpg" TargetMode="External"/><Relationship Id="rId22" Type="http://schemas.openxmlformats.org/officeDocument/2006/relationships/hyperlink" Target="http://fr.wikipedia.org/wiki/Alpha_Cond%C3%A9" TargetMode="External"/><Relationship Id="rId23" Type="http://schemas.openxmlformats.org/officeDocument/2006/relationships/hyperlink" Target="http://fr.wikipedia.org/wiki/7_novembre" TargetMode="External"/><Relationship Id="rId24" Type="http://schemas.openxmlformats.org/officeDocument/2006/relationships/hyperlink" Target="http://fr.wikipedia.org/wiki/2010" TargetMode="External"/><Relationship Id="rId25" Type="http://schemas.openxmlformats.org/officeDocument/2006/relationships/hyperlink" Target="http://fr.wikipedia.org/wiki/Cellou_Dalein_Diallo" TargetMode="External"/><Relationship Id="rId10" Type="http://schemas.openxmlformats.org/officeDocument/2006/relationships/hyperlink" Target="http://fr.wikipedia.org/wiki/Liban" TargetMode="External"/><Relationship Id="rId11" Type="http://schemas.openxmlformats.org/officeDocument/2006/relationships/hyperlink" Target="http://fr.wikipedia.org/wiki/Aboubacar_Sidiki_Diakit%C3%A9" TargetMode="External"/><Relationship Id="rId12" Type="http://schemas.openxmlformats.org/officeDocument/2006/relationships/hyperlink" Target="http://fr.wikipedia.org/w/index.php?title=Guin%C3%A9e&amp;veaction=edit&amp;section=15" TargetMode="External"/><Relationship Id="rId13" Type="http://schemas.openxmlformats.org/officeDocument/2006/relationships/hyperlink" Target="http://fr.wikipedia.org/w/index.php?title=Guin%C3%A9e&amp;action=edit&amp;section=15" TargetMode="External"/><Relationship Id="rId14" Type="http://schemas.openxmlformats.org/officeDocument/2006/relationships/hyperlink" Target="http://fr.wikipedia.org/wiki/Burkina_Faso" TargetMode="External"/><Relationship Id="rId15" Type="http://schemas.openxmlformats.org/officeDocument/2006/relationships/hyperlink" Target="http://fr.wikipedia.org/wiki/Maroc" TargetMode="External"/><Relationship Id="rId16" Type="http://schemas.openxmlformats.org/officeDocument/2006/relationships/hyperlink" Target="http://fr.wikipedia.org/wiki/Jean-Marie_Dor%C3%A9" TargetMode="External"/><Relationship Id="rId17" Type="http://schemas.openxmlformats.org/officeDocument/2006/relationships/hyperlink" Target="http://fr.wikipedia.org/wiki/FIDH" TargetMode="External"/><Relationship Id="rId18" Type="http://schemas.openxmlformats.org/officeDocument/2006/relationships/hyperlink" Target="http://fr.wikipedia.org/wiki/%C3%89lection_pr%C3%A9sidentielle_guin%C3%A9enne_de_2010" TargetMode="External"/><Relationship Id="rId19" Type="http://schemas.openxmlformats.org/officeDocument/2006/relationships/hyperlink" Target="http://fr.wikipedia.org/w/index.php?title=Guin%C3%A9e&amp;veaction=edit&amp;section=16"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fr.wikipedia.org/w/index.php?title=Guin%C3%A9e&amp;veaction=edit&amp;section=14" TargetMode="External"/><Relationship Id="rId4" Type="http://schemas.openxmlformats.org/officeDocument/2006/relationships/hyperlink" Target="http://fr.wikipedia.org/w/index.php?title=Guin%C3%A9e&amp;action=edit&amp;section=14" TargetMode="External"/><Relationship Id="rId5" Type="http://schemas.openxmlformats.org/officeDocument/2006/relationships/hyperlink" Target="http://fr.wikipedia.org/wiki/Moussa_Dadis_Camara" TargetMode="External"/><Relationship Id="rId6" Type="http://schemas.openxmlformats.org/officeDocument/2006/relationships/hyperlink" Target="http://fr.wikipedia.org/wiki/28_septembre" TargetMode="External"/><Relationship Id="rId7" Type="http://schemas.openxmlformats.org/officeDocument/2006/relationships/hyperlink" Target="http://fr.wikipedia.org/wiki/Septembre_2009" TargetMode="External"/><Relationship Id="rId8" Type="http://schemas.openxmlformats.org/officeDocument/2006/relationships/hyperlink" Target="http://fr.wikipedia.org/wiki/2009" TargetMode="External"/></Relationships>
</file>

<file path=ppt/notesSlides/_rels/notesSlide8.xml.rels><?xml version="1.0" encoding="UTF-8" standalone="yes"?>
<Relationships xmlns="http://schemas.openxmlformats.org/package/2006/relationships"><Relationship Id="rId9" Type="http://schemas.openxmlformats.org/officeDocument/2006/relationships/hyperlink" Target="http://fr.wikipedia.org/wiki/Lansana_Cont%C3%A9" TargetMode="External"/><Relationship Id="rId20" Type="http://schemas.openxmlformats.org/officeDocument/2006/relationships/hyperlink" Target="http://fr.wikipedia.org/wiki/Parlement" TargetMode="External"/><Relationship Id="rId21" Type="http://schemas.openxmlformats.org/officeDocument/2006/relationships/hyperlink" Target="http://fr.wikipedia.org/wiki/Assembl%C3%A9e_nationale_(Guin%C3%A9e)" TargetMode="External"/><Relationship Id="rId22" Type="http://schemas.openxmlformats.org/officeDocument/2006/relationships/hyperlink" Target="http://fr.wikipedia.org/wiki/Transparency_International" TargetMode="External"/><Relationship Id="rId23" Type="http://schemas.openxmlformats.org/officeDocument/2006/relationships/hyperlink" Target="http://fr.wikipedia.org/wiki/Corruption" TargetMode="External"/><Relationship Id="rId24" Type="http://schemas.openxmlformats.org/officeDocument/2006/relationships/hyperlink" Target="http://fr.wikipedia.org/w/index.php?title=Guin%C3%A9e&amp;veaction=edit&amp;section=18" TargetMode="External"/><Relationship Id="rId25" Type="http://schemas.openxmlformats.org/officeDocument/2006/relationships/hyperlink" Target="http://fr.wikipedia.org/w/index.php?title=Guin%C3%A9e&amp;action=edit&amp;section=18" TargetMode="External"/><Relationship Id="rId26" Type="http://schemas.openxmlformats.org/officeDocument/2006/relationships/hyperlink" Target="http://fr.wikipedia.org/wiki/Pouvoir_judiciaire" TargetMode="External"/><Relationship Id="rId27" Type="http://schemas.openxmlformats.org/officeDocument/2006/relationships/hyperlink" Target="http://fr.wikipedia.org/w/index.php?title=Guin%C3%A9e&amp;veaction=edit&amp;section=19" TargetMode="External"/><Relationship Id="rId28" Type="http://schemas.openxmlformats.org/officeDocument/2006/relationships/hyperlink" Target="http://fr.wikipedia.org/w/index.php?title=Guin%C3%A9e&amp;action=edit&amp;section=19" TargetMode="External"/><Relationship Id="rId29" Type="http://schemas.openxmlformats.org/officeDocument/2006/relationships/hyperlink" Target="http://fr.wikipedia.org/wiki/Subdivisions_de_la_Guin%C3%A9e" TargetMode="External"/><Relationship Id="rId30" Type="http://schemas.openxmlformats.org/officeDocument/2006/relationships/hyperlink" Target="http://fr.wikipedia.org/wiki/Conakry" TargetMode="External"/><Relationship Id="rId10" Type="http://schemas.openxmlformats.org/officeDocument/2006/relationships/hyperlink" Target="http://fr.wikipedia.org/wiki/5_avril" TargetMode="External"/><Relationship Id="rId11" Type="http://schemas.openxmlformats.org/officeDocument/2006/relationships/hyperlink" Target="http://fr.wikipedia.org/wiki/Avril_1984" TargetMode="External"/><Relationship Id="rId12" Type="http://schemas.openxmlformats.org/officeDocument/2006/relationships/hyperlink" Target="http://fr.wikipedia.org/wiki/1984" TargetMode="External"/><Relationship Id="rId13" Type="http://schemas.openxmlformats.org/officeDocument/2006/relationships/hyperlink" Target="http://fr.wikipedia.org/wiki/22_d%C3%A9cembre" TargetMode="External"/><Relationship Id="rId14" Type="http://schemas.openxmlformats.org/officeDocument/2006/relationships/hyperlink" Target="http://fr.wikipedia.org/wiki/D%C3%A9cembre_2008" TargetMode="External"/><Relationship Id="rId15" Type="http://schemas.openxmlformats.org/officeDocument/2006/relationships/hyperlink" Target="http://fr.wikipedia.org/wiki/2008" TargetMode="External"/><Relationship Id="rId16" Type="http://schemas.openxmlformats.org/officeDocument/2006/relationships/hyperlink" Target="http://fr.wikipedia.org/wiki/Liste_des_Premiers_ministres_de_la_R%C3%A9publique_de_Guin%C3%A9e" TargetMode="External"/><Relationship Id="rId17" Type="http://schemas.openxmlformats.org/officeDocument/2006/relationships/hyperlink" Target="http://fr.wikipedia.org/wiki/Alpha_Cond%C3%A9" TargetMode="External"/><Relationship Id="rId18" Type="http://schemas.openxmlformats.org/officeDocument/2006/relationships/hyperlink" Target="http://fr.wikipedia.org/wiki/1992" TargetMode="External"/><Relationship Id="rId19" Type="http://schemas.openxmlformats.org/officeDocument/2006/relationships/hyperlink" Target="http://fr.wikipedia.org/wiki/Pouvoir_l%C3%A9gislatif"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fr.wikipedia.org/w/index.php?title=Guin%C3%A9e&amp;veaction=edit&amp;section=17" TargetMode="External"/><Relationship Id="rId4" Type="http://schemas.openxmlformats.org/officeDocument/2006/relationships/hyperlink" Target="http://fr.wikipedia.org/w/index.php?title=Guin%C3%A9e&amp;action=edit&amp;section=17" TargetMode="External"/><Relationship Id="rId5" Type="http://schemas.openxmlformats.org/officeDocument/2006/relationships/hyperlink" Target="http://fr.wikipedia.org/wiki/Politique_en_Guin%C3%A9e" TargetMode="External"/><Relationship Id="rId6" Type="http://schemas.openxmlformats.org/officeDocument/2006/relationships/hyperlink" Target="http://fr.wikipedia.org/wiki/Constitution_de_la_Guin%C3%A9e" TargetMode="External"/><Relationship Id="rId7" Type="http://schemas.openxmlformats.org/officeDocument/2006/relationships/hyperlink" Target="http://fr.wikipedia.org/wiki/R%C3%A9publique" TargetMode="External"/><Relationship Id="rId8" Type="http://schemas.openxmlformats.org/officeDocument/2006/relationships/hyperlink" Target="http://fr.wikipedia.org/wiki/Liste_des_chefs_d'%C3%89tat_guin%C3%A9e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ＭＳ Ｐゴシック" charset="0"/>
                <a:cs typeface="ＭＳ Ｐゴシック" charset="0"/>
              </a:rPr>
              <a:t>La </a:t>
            </a:r>
            <a:r>
              <a:rPr lang="fr-FR" sz="1200" b="1" kern="1200" dirty="0" smtClean="0">
                <a:solidFill>
                  <a:schemeClr val="tx1"/>
                </a:solidFill>
                <a:latin typeface="+mn-lt"/>
                <a:ea typeface="ＭＳ Ｐゴシック" charset="0"/>
                <a:cs typeface="ＭＳ Ｐゴシック" charset="0"/>
              </a:rPr>
              <a:t>Guinée</a:t>
            </a:r>
            <a:r>
              <a:rPr lang="fr-FR" sz="1200" b="0" kern="1200" dirty="0" smtClean="0">
                <a:solidFill>
                  <a:schemeClr val="tx1"/>
                </a:solidFill>
                <a:latin typeface="+mn-lt"/>
                <a:ea typeface="ＭＳ Ｐゴシック" charset="0"/>
                <a:cs typeface="ＭＳ Ｐゴシック" charset="0"/>
              </a:rPr>
              <a:t>, en forme longue la </a:t>
            </a:r>
            <a:r>
              <a:rPr lang="fr-FR" sz="1200" b="1" kern="1200" dirty="0" smtClean="0">
                <a:solidFill>
                  <a:schemeClr val="tx1"/>
                </a:solidFill>
                <a:latin typeface="+mn-lt"/>
                <a:ea typeface="ＭＳ Ｐゴシック" charset="0"/>
                <a:cs typeface="ＭＳ Ｐゴシック" charset="0"/>
              </a:rPr>
              <a:t>République de Guinée</a:t>
            </a:r>
            <a:r>
              <a:rPr lang="fr-FR" sz="1200" b="0" kern="1200" dirty="0" smtClean="0">
                <a:solidFill>
                  <a:schemeClr val="tx1"/>
                </a:solidFill>
                <a:latin typeface="+mn-lt"/>
                <a:ea typeface="ＭＳ Ｐゴシック" charset="0"/>
                <a:cs typeface="ＭＳ Ｐゴシック" charset="0"/>
              </a:rPr>
              <a:t>, aussi appelée « </a:t>
            </a:r>
            <a:r>
              <a:rPr lang="fr-FR" sz="1200" b="1" kern="1200" dirty="0" smtClean="0">
                <a:solidFill>
                  <a:schemeClr val="tx1"/>
                </a:solidFill>
                <a:latin typeface="+mn-lt"/>
                <a:ea typeface="ＭＳ Ｐゴシック" charset="0"/>
                <a:cs typeface="ＭＳ Ｐゴシック" charset="0"/>
              </a:rPr>
              <a:t>Guinée-Conakry</a:t>
            </a:r>
            <a:r>
              <a:rPr lang="fr-FR" sz="1200" b="0" kern="1200" dirty="0" smtClean="0">
                <a:solidFill>
                  <a:schemeClr val="tx1"/>
                </a:solidFill>
                <a:latin typeface="+mn-lt"/>
                <a:ea typeface="ＭＳ Ｐゴシック" charset="0"/>
                <a:cs typeface="ＭＳ Ｐゴシック" charset="0"/>
              </a:rPr>
              <a:t> » du nom de sa </a:t>
            </a:r>
            <a:r>
              <a:rPr lang="fr-FR" sz="1200" b="0" kern="1200" dirty="0" smtClean="0">
                <a:solidFill>
                  <a:schemeClr val="tx1"/>
                </a:solidFill>
                <a:latin typeface="+mn-lt"/>
                <a:ea typeface="ＭＳ Ｐゴシック" charset="0"/>
                <a:cs typeface="ＭＳ Ｐゴシック" charset="0"/>
                <a:hlinkClick r:id="rId3"/>
              </a:rPr>
              <a:t>capitale pour la différencier de la </a:t>
            </a:r>
            <a:r>
              <a:rPr lang="fr-FR" sz="1200" b="0" kern="1200" dirty="0" smtClean="0">
                <a:solidFill>
                  <a:schemeClr val="tx1"/>
                </a:solidFill>
                <a:latin typeface="+mn-lt"/>
                <a:ea typeface="ＭＳ Ｐゴシック" charset="0"/>
                <a:cs typeface="ＭＳ Ｐゴシック" charset="0"/>
                <a:hlinkClick r:id="rId4"/>
              </a:rPr>
              <a:t>Guinée-Bissau et de la </a:t>
            </a:r>
            <a:r>
              <a:rPr lang="fr-FR" sz="1200" b="0" kern="1200" dirty="0" smtClean="0">
                <a:solidFill>
                  <a:schemeClr val="tx1"/>
                </a:solidFill>
                <a:latin typeface="+mn-lt"/>
                <a:ea typeface="ＭＳ Ｐゴシック" charset="0"/>
                <a:cs typeface="ＭＳ Ｐゴシック" charset="0"/>
                <a:hlinkClick r:id="rId5"/>
              </a:rPr>
              <a:t>Guinée équatoriale, est un pays d’</a:t>
            </a:r>
            <a:r>
              <a:rPr lang="fr-FR" sz="1200" b="0" kern="1200" dirty="0" smtClean="0">
                <a:solidFill>
                  <a:schemeClr val="tx1"/>
                </a:solidFill>
                <a:latin typeface="+mn-lt"/>
                <a:ea typeface="ＭＳ Ｐゴシック" charset="0"/>
                <a:cs typeface="ＭＳ Ｐゴシック" charset="0"/>
                <a:hlinkClick r:id="rId6"/>
              </a:rPr>
              <a:t>Afrique de l'Ouest. Elle a pris son indépendance de la </a:t>
            </a:r>
            <a:r>
              <a:rPr lang="fr-FR" sz="1200" b="0" kern="1200" dirty="0" smtClean="0">
                <a:solidFill>
                  <a:schemeClr val="tx1"/>
                </a:solidFill>
                <a:latin typeface="+mn-lt"/>
                <a:ea typeface="ＭＳ Ｐゴシック" charset="0"/>
                <a:cs typeface="ＭＳ Ｐゴシック" charset="0"/>
                <a:hlinkClick r:id="rId7"/>
              </a:rPr>
              <a:t>France le </a:t>
            </a:r>
            <a:r>
              <a:rPr lang="fr-FR" sz="1200" b="0" kern="1200" dirty="0" smtClean="0">
                <a:solidFill>
                  <a:schemeClr val="tx1"/>
                </a:solidFill>
                <a:latin typeface="+mn-lt"/>
                <a:ea typeface="ＭＳ Ｐゴシック" charset="0"/>
                <a:cs typeface="ＭＳ Ｐゴシック" charset="0"/>
                <a:hlinkClick r:id="rId8"/>
              </a:rPr>
              <a:t>2 </a:t>
            </a:r>
            <a:r>
              <a:rPr lang="fr-FR" sz="1200" b="0" kern="1200" dirty="0" smtClean="0">
                <a:solidFill>
                  <a:schemeClr val="tx1"/>
                </a:solidFill>
                <a:latin typeface="+mn-lt"/>
                <a:ea typeface="ＭＳ Ｐゴシック" charset="0"/>
                <a:cs typeface="ＭＳ Ｐゴシック" charset="0"/>
                <a:hlinkClick r:id="rId9"/>
              </a:rPr>
              <a:t>octobre </a:t>
            </a:r>
            <a:r>
              <a:rPr lang="fr-FR" sz="1200" b="0" kern="1200" dirty="0" smtClean="0">
                <a:solidFill>
                  <a:schemeClr val="tx1"/>
                </a:solidFill>
                <a:latin typeface="+mn-lt"/>
                <a:ea typeface="ＭＳ Ｐゴシック" charset="0"/>
                <a:cs typeface="ＭＳ Ｐゴシック" charset="0"/>
                <a:hlinkClick r:id="rId10"/>
              </a:rPr>
              <a:t>1958.</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1</a:t>
            </a:fld>
            <a:endParaRPr lang="fr-FR"/>
          </a:p>
        </p:txBody>
      </p:sp>
    </p:spTree>
    <p:extLst>
      <p:ext uri="{BB962C8B-B14F-4D97-AF65-F5344CB8AC3E}">
        <p14:creationId xmlns:p14="http://schemas.microsoft.com/office/powerpoint/2010/main" val="77996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ＭＳ Ｐゴシック" charset="0"/>
                <a:cs typeface="ＭＳ Ｐゴシック" charset="0"/>
              </a:rPr>
              <a:t>La Guinée se trouve sur la côte atlantique de l’Afrique de l'Ouest.</a:t>
            </a:r>
          </a:p>
          <a:p>
            <a:r>
              <a:rPr lang="fr-FR" sz="1200" kern="1200" dirty="0" smtClean="0">
                <a:solidFill>
                  <a:schemeClr val="tx1"/>
                </a:solidFill>
                <a:latin typeface="+mn-lt"/>
                <a:ea typeface="ＭＳ Ｐゴシック" charset="0"/>
                <a:cs typeface="ＭＳ Ｐゴシック" charset="0"/>
              </a:rPr>
              <a:t>Elle est entourée de la </a:t>
            </a:r>
            <a:r>
              <a:rPr lang="fr-FR" sz="1200" kern="1200" dirty="0" smtClean="0">
                <a:solidFill>
                  <a:schemeClr val="tx1"/>
                </a:solidFill>
                <a:latin typeface="+mn-lt"/>
                <a:ea typeface="ＭＳ Ｐゴシック" charset="0"/>
                <a:cs typeface="ＭＳ Ｐゴシック" charset="0"/>
                <a:hlinkClick r:id="rId3"/>
              </a:rPr>
              <a:t>Guinée-Bissau (385 km de frontières), du </a:t>
            </a:r>
            <a:r>
              <a:rPr lang="fr-FR" sz="1200" kern="1200" dirty="0" smtClean="0">
                <a:solidFill>
                  <a:schemeClr val="tx1"/>
                </a:solidFill>
                <a:latin typeface="+mn-lt"/>
                <a:ea typeface="ＭＳ Ｐゴシック" charset="0"/>
                <a:cs typeface="ＭＳ Ｐゴシック" charset="0"/>
                <a:hlinkClick r:id="rId4"/>
              </a:rPr>
              <a:t>Sénégal (330 km), du </a:t>
            </a:r>
            <a:r>
              <a:rPr lang="fr-FR" sz="1200" kern="1200" dirty="0" smtClean="0">
                <a:solidFill>
                  <a:schemeClr val="tx1"/>
                </a:solidFill>
                <a:latin typeface="+mn-lt"/>
                <a:ea typeface="ＭＳ Ｐゴシック" charset="0"/>
                <a:cs typeface="ＭＳ Ｐゴシック" charset="0"/>
                <a:hlinkClick r:id="rId5"/>
              </a:rPr>
              <a:t>Mali (858 km), de la </a:t>
            </a:r>
            <a:r>
              <a:rPr lang="fr-FR" sz="1200" kern="1200" dirty="0" smtClean="0">
                <a:solidFill>
                  <a:schemeClr val="tx1"/>
                </a:solidFill>
                <a:latin typeface="+mn-lt"/>
                <a:ea typeface="ＭＳ Ｐゴシック" charset="0"/>
                <a:cs typeface="ＭＳ Ｐゴシック" charset="0"/>
                <a:hlinkClick r:id="rId6"/>
              </a:rPr>
              <a:t>Côte d'Ivoire (610 km), du </a:t>
            </a:r>
            <a:r>
              <a:rPr lang="fr-FR" sz="1200" kern="1200" dirty="0" smtClean="0">
                <a:solidFill>
                  <a:schemeClr val="tx1"/>
                </a:solidFill>
                <a:latin typeface="+mn-lt"/>
                <a:ea typeface="ＭＳ Ｐゴシック" charset="0"/>
                <a:cs typeface="ＭＳ Ｐゴシック" charset="0"/>
                <a:hlinkClick r:id="rId7"/>
              </a:rPr>
              <a:t>Liberia (563 km), de la </a:t>
            </a:r>
            <a:r>
              <a:rPr lang="fr-FR" sz="1200" kern="1200" dirty="0" smtClean="0">
                <a:solidFill>
                  <a:schemeClr val="tx1"/>
                </a:solidFill>
                <a:latin typeface="+mn-lt"/>
                <a:ea typeface="ＭＳ Ｐゴシック" charset="0"/>
                <a:cs typeface="ＭＳ Ｐゴシック" charset="0"/>
                <a:hlinkClick r:id="rId8"/>
              </a:rPr>
              <a:t>Sierra Leone (652 km) et de l'</a:t>
            </a:r>
            <a:r>
              <a:rPr lang="fr-FR" sz="1200" kern="1200" dirty="0" smtClean="0">
                <a:solidFill>
                  <a:schemeClr val="tx1"/>
                </a:solidFill>
                <a:latin typeface="+mn-lt"/>
                <a:ea typeface="ＭＳ Ｐゴシック" charset="0"/>
                <a:cs typeface="ＭＳ Ｐゴシック" charset="0"/>
                <a:hlinkClick r:id="rId9"/>
              </a:rPr>
              <a:t>océan Atlantique.</a:t>
            </a:r>
          </a:p>
          <a:p>
            <a:r>
              <a:rPr lang="fr-FR" sz="1200" kern="1200" dirty="0" smtClean="0">
                <a:solidFill>
                  <a:schemeClr val="tx1"/>
                </a:solidFill>
                <a:latin typeface="+mn-lt"/>
                <a:ea typeface="ＭＳ Ｐゴシック" charset="0"/>
                <a:cs typeface="ＭＳ Ｐゴシック" charset="0"/>
              </a:rPr>
              <a:t>On distingue quatre zones géographiques :</a:t>
            </a:r>
          </a:p>
          <a:p>
            <a:r>
              <a:rPr lang="fr-FR" sz="1200" kern="1200" dirty="0" smtClean="0">
                <a:solidFill>
                  <a:schemeClr val="tx1"/>
                </a:solidFill>
                <a:latin typeface="+mn-lt"/>
                <a:ea typeface="ＭＳ Ｐゴシック" charset="0"/>
                <a:cs typeface="ＭＳ Ｐゴシック" charset="0"/>
              </a:rPr>
              <a:t>une zone côtière, la Basse-Guinée ou </a:t>
            </a:r>
            <a:r>
              <a:rPr lang="fr-FR" sz="1200" kern="1200" dirty="0" smtClean="0">
                <a:solidFill>
                  <a:schemeClr val="tx1"/>
                </a:solidFill>
                <a:latin typeface="+mn-lt"/>
                <a:ea typeface="ＭＳ Ｐゴシック" charset="0"/>
                <a:cs typeface="ＭＳ Ｐゴシック" charset="0"/>
                <a:hlinkClick r:id="rId10"/>
              </a:rPr>
              <a:t>Guinée maritime,</a:t>
            </a:r>
          </a:p>
          <a:p>
            <a:r>
              <a:rPr lang="fr-FR" sz="1200" kern="1200" dirty="0" smtClean="0">
                <a:solidFill>
                  <a:schemeClr val="tx1"/>
                </a:solidFill>
                <a:latin typeface="+mn-lt"/>
                <a:ea typeface="ＭＳ Ｐゴシック" charset="0"/>
                <a:cs typeface="ＭＳ Ｐゴシック" charset="0"/>
              </a:rPr>
              <a:t>une zone montagneuse, la </a:t>
            </a:r>
            <a:r>
              <a:rPr lang="fr-FR" sz="1200" kern="1200" dirty="0" smtClean="0">
                <a:solidFill>
                  <a:schemeClr val="tx1"/>
                </a:solidFill>
                <a:latin typeface="+mn-lt"/>
                <a:ea typeface="ＭＳ Ｐゴシック" charset="0"/>
                <a:cs typeface="ＭＳ Ｐゴシック" charset="0"/>
                <a:hlinkClick r:id="rId11"/>
              </a:rPr>
              <a:t>Moyenne-Guinée, qui comprend le massif du </a:t>
            </a:r>
            <a:r>
              <a:rPr lang="fr-FR" sz="1200" kern="1200" dirty="0" smtClean="0">
                <a:solidFill>
                  <a:schemeClr val="tx1"/>
                </a:solidFill>
                <a:latin typeface="+mn-lt"/>
                <a:ea typeface="ＭＳ Ｐゴシック" charset="0"/>
                <a:cs typeface="ＭＳ Ｐゴシック" charset="0"/>
                <a:hlinkClick r:id="rId12"/>
              </a:rPr>
              <a:t>Fouta Djallon,</a:t>
            </a:r>
          </a:p>
          <a:p>
            <a:r>
              <a:rPr lang="fr-FR" sz="1200" kern="1200" dirty="0" smtClean="0">
                <a:solidFill>
                  <a:schemeClr val="tx1"/>
                </a:solidFill>
                <a:latin typeface="+mn-lt"/>
                <a:ea typeface="ＭＳ Ｐゴシック" charset="0"/>
                <a:cs typeface="ＭＳ Ｐゴシック" charset="0"/>
              </a:rPr>
              <a:t>une zone de savane au nord, la </a:t>
            </a:r>
            <a:r>
              <a:rPr lang="fr-FR" sz="1200" kern="1200" dirty="0" smtClean="0">
                <a:solidFill>
                  <a:schemeClr val="tx1"/>
                </a:solidFill>
                <a:latin typeface="+mn-lt"/>
                <a:ea typeface="ＭＳ Ｐゴシック" charset="0"/>
                <a:cs typeface="ＭＳ Ｐゴシック" charset="0"/>
                <a:hlinkClick r:id="rId13"/>
              </a:rPr>
              <a:t>Haute-Guinée,</a:t>
            </a:r>
          </a:p>
          <a:p>
            <a:r>
              <a:rPr lang="fr-FR" sz="1200" kern="1200" dirty="0" smtClean="0">
                <a:solidFill>
                  <a:schemeClr val="tx1"/>
                </a:solidFill>
                <a:latin typeface="+mn-lt"/>
                <a:ea typeface="ＭＳ Ｐゴシック" charset="0"/>
                <a:cs typeface="ＭＳ Ｐゴシック" charset="0"/>
              </a:rPr>
              <a:t>une zone de forêts au sud-est, la </a:t>
            </a:r>
            <a:r>
              <a:rPr lang="fr-FR" sz="1200" kern="1200" dirty="0" smtClean="0">
                <a:solidFill>
                  <a:schemeClr val="tx1"/>
                </a:solidFill>
                <a:latin typeface="+mn-lt"/>
                <a:ea typeface="ＭＳ Ｐゴシック" charset="0"/>
                <a:cs typeface="ＭＳ Ｐゴシック" charset="0"/>
                <a:hlinkClick r:id="rId14"/>
              </a:rPr>
              <a:t>Guinée forestière.</a:t>
            </a:r>
          </a:p>
          <a:p>
            <a:r>
              <a:rPr lang="fr-FR" sz="1200" kern="1200" dirty="0" smtClean="0">
                <a:solidFill>
                  <a:schemeClr val="tx1"/>
                </a:solidFill>
                <a:latin typeface="+mn-lt"/>
                <a:ea typeface="ＭＳ Ｐゴシック" charset="0"/>
                <a:cs typeface="ＭＳ Ｐゴシック" charset="0"/>
              </a:rPr>
              <a:t>Ces quatre zones, parfois appelées « régions naturelles », ne correspondent pas aux régions administratives.</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3</a:t>
            </a:fld>
            <a:endParaRPr lang="fr-FR"/>
          </a:p>
        </p:txBody>
      </p:sp>
    </p:spTree>
    <p:extLst>
      <p:ext uri="{BB962C8B-B14F-4D97-AF65-F5344CB8AC3E}">
        <p14:creationId xmlns:p14="http://schemas.microsoft.com/office/powerpoint/2010/main" val="345193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latin typeface="+mn-lt"/>
                <a:ea typeface="ＭＳ Ｐゴシック" charset="0"/>
                <a:cs typeface="ＭＳ Ｐゴシック" charset="0"/>
              </a:rPr>
              <a:t>Hydrographie</a:t>
            </a:r>
            <a:r>
              <a:rPr lang="fr-FR" sz="1200" b="0" kern="1200" dirty="0" smtClean="0">
                <a:solidFill>
                  <a:schemeClr val="tx1"/>
                </a:solidFill>
                <a:latin typeface="+mn-lt"/>
                <a:ea typeface="ＭＳ Ｐゴシック" charset="0"/>
                <a:cs typeface="ＭＳ Ｐゴシック" charset="0"/>
              </a:rPr>
              <a:t>[</a:t>
            </a:r>
          </a:p>
          <a:p>
            <a:r>
              <a:rPr lang="fr-FR" sz="1200" b="0" kern="1200" dirty="0" smtClean="0">
                <a:solidFill>
                  <a:schemeClr val="tx1"/>
                </a:solidFill>
                <a:latin typeface="+mn-lt"/>
                <a:ea typeface="ＭＳ Ｐゴシック" charset="0"/>
                <a:cs typeface="ＭＳ Ｐゴシック" charset="0"/>
              </a:rPr>
              <a:t>De nombreux fleuves, tels le </a:t>
            </a:r>
            <a:r>
              <a:rPr lang="fr-FR" sz="1200" b="0" kern="1200" dirty="0" smtClean="0">
                <a:solidFill>
                  <a:schemeClr val="tx1"/>
                </a:solidFill>
                <a:latin typeface="+mn-lt"/>
                <a:ea typeface="ＭＳ Ｐゴシック" charset="0"/>
                <a:cs typeface="ＭＳ Ｐゴシック" charset="0"/>
                <a:hlinkClick r:id="rId3"/>
              </a:rPr>
              <a:t>Niger, le </a:t>
            </a:r>
            <a:r>
              <a:rPr lang="fr-FR" sz="1200" b="0" kern="1200" dirty="0" smtClean="0">
                <a:solidFill>
                  <a:schemeClr val="tx1"/>
                </a:solidFill>
                <a:latin typeface="+mn-lt"/>
                <a:ea typeface="ＭＳ Ｐゴシック" charset="0"/>
                <a:cs typeface="ＭＳ Ｐゴシック" charset="0"/>
                <a:hlinkClick r:id="rId4"/>
              </a:rPr>
              <a:t>Sénégal, la </a:t>
            </a:r>
            <a:r>
              <a:rPr lang="fr-FR" sz="1200" b="0" kern="1200" dirty="0" smtClean="0">
                <a:solidFill>
                  <a:schemeClr val="tx1"/>
                </a:solidFill>
                <a:latin typeface="+mn-lt"/>
                <a:ea typeface="ＭＳ Ｐゴシック" charset="0"/>
                <a:cs typeface="ＭＳ Ｐゴシック" charset="0"/>
                <a:hlinkClick r:id="rId5"/>
              </a:rPr>
              <a:t>Gambie, ainsi que leurs principaux affluents (</a:t>
            </a:r>
            <a:r>
              <a:rPr lang="fr-FR" sz="1200" b="0" kern="1200" dirty="0" smtClean="0">
                <a:solidFill>
                  <a:schemeClr val="tx1"/>
                </a:solidFill>
                <a:latin typeface="+mn-lt"/>
                <a:ea typeface="ＭＳ Ｐゴシック" charset="0"/>
                <a:cs typeface="ＭＳ Ｐゴシック" charset="0"/>
                <a:hlinkClick r:id="rId6"/>
              </a:rPr>
              <a:t>Tinkisso, </a:t>
            </a:r>
            <a:r>
              <a:rPr lang="fr-FR" sz="1200" b="0" kern="1200" dirty="0" smtClean="0">
                <a:solidFill>
                  <a:schemeClr val="tx1"/>
                </a:solidFill>
                <a:latin typeface="+mn-lt"/>
                <a:ea typeface="ＭＳ Ｐゴシック" charset="0"/>
                <a:cs typeface="ＭＳ Ｐゴシック" charset="0"/>
                <a:hlinkClick r:id="rId7"/>
              </a:rPr>
              <a:t>Milo, </a:t>
            </a:r>
            <a:r>
              <a:rPr lang="fr-FR" sz="1200" b="0" kern="1200" dirty="0" smtClean="0">
                <a:solidFill>
                  <a:schemeClr val="tx1"/>
                </a:solidFill>
                <a:latin typeface="+mn-lt"/>
                <a:ea typeface="ＭＳ Ｐゴシック" charset="0"/>
                <a:cs typeface="ＭＳ Ｐゴシック" charset="0"/>
                <a:hlinkClick r:id="rId8"/>
              </a:rPr>
              <a:t>Niandan, </a:t>
            </a:r>
            <a:r>
              <a:rPr lang="fr-FR" sz="1200" b="0" kern="1200" dirty="0" smtClean="0">
                <a:solidFill>
                  <a:schemeClr val="tx1"/>
                </a:solidFill>
                <a:latin typeface="+mn-lt"/>
                <a:ea typeface="ＭＳ Ｐゴシック" charset="0"/>
                <a:cs typeface="ＭＳ Ｐゴシック" charset="0"/>
                <a:hlinkClick r:id="rId9"/>
              </a:rPr>
              <a:t>Falémé) trouvent leur source en Guinée, faisant de ce pays le « château d'eau » de l’Afrique de l’Ouest. Ces cours d'eau partent des massifs guinéens et se dirigent au début de leur parcours vers le nord ou vers l’est.</a:t>
            </a:r>
          </a:p>
          <a:p>
            <a:r>
              <a:rPr lang="fr-FR" sz="1200" b="0" kern="1200" dirty="0" smtClean="0">
                <a:solidFill>
                  <a:schemeClr val="tx1"/>
                </a:solidFill>
                <a:latin typeface="+mn-lt"/>
                <a:ea typeface="ＭＳ Ｐゴシック" charset="0"/>
                <a:cs typeface="ＭＳ Ｐゴシック" charset="0"/>
              </a:rPr>
              <a:t>Il existe également un très grand nombre de fleuves côtiers descendant des massifs guinéens vers l’ouest, comme le </a:t>
            </a:r>
            <a:r>
              <a:rPr lang="fr-FR" sz="1200" b="0" kern="1200" dirty="0" smtClean="0">
                <a:solidFill>
                  <a:schemeClr val="tx1"/>
                </a:solidFill>
                <a:latin typeface="+mn-lt"/>
                <a:ea typeface="ＭＳ Ｐゴシック" charset="0"/>
                <a:cs typeface="ＭＳ Ｐゴシック" charset="0"/>
                <a:hlinkClick r:id="rId10"/>
              </a:rPr>
              <a:t>Konkouré ou vers le sud, comme le fleuve </a:t>
            </a:r>
            <a:r>
              <a:rPr lang="fr-FR" sz="1200" b="0" kern="1200" dirty="0" smtClean="0">
                <a:solidFill>
                  <a:schemeClr val="tx1"/>
                </a:solidFill>
                <a:latin typeface="+mn-lt"/>
                <a:ea typeface="ＭＳ Ｐゴシック" charset="0"/>
                <a:cs typeface="ＭＳ Ｐゴシック" charset="0"/>
                <a:hlinkClick r:id="rId11"/>
              </a:rPr>
              <a:t>Mano.</a:t>
            </a:r>
          </a:p>
          <a:p>
            <a:r>
              <a:rPr lang="fr-FR" sz="1200" b="0" kern="1200" dirty="0" smtClean="0">
                <a:solidFill>
                  <a:schemeClr val="tx1"/>
                </a:solidFill>
                <a:latin typeface="+mn-lt"/>
                <a:ea typeface="ＭＳ Ｐゴシック" charset="0"/>
                <a:cs typeface="ＭＳ Ｐゴシック" charset="0"/>
              </a:rPr>
              <a:t>De la Guinée-Bissau à Conakry, ces fleuves forment de profonds estuaires qui ont conservé les noms donnés par les explorateurs </a:t>
            </a:r>
            <a:r>
              <a:rPr lang="fr-FR" sz="1200" b="0" kern="1200" dirty="0" smtClean="0">
                <a:solidFill>
                  <a:schemeClr val="tx1"/>
                </a:solidFill>
                <a:latin typeface="+mn-lt"/>
                <a:ea typeface="ＭＳ Ｐゴシック" charset="0"/>
                <a:cs typeface="ＭＳ Ｐゴシック" charset="0"/>
                <a:hlinkClick r:id="rId12"/>
              </a:rPr>
              <a:t>portugais au </a:t>
            </a:r>
            <a:r>
              <a:rPr lang="fr-FR" sz="1200" b="0" kern="1200" dirty="0" smtClean="0">
                <a:solidFill>
                  <a:schemeClr val="tx1"/>
                </a:solidFill>
                <a:latin typeface="+mn-lt"/>
                <a:ea typeface="ＭＳ Ｐゴシック" charset="0"/>
                <a:cs typeface="ＭＳ Ｐゴシック" charset="0"/>
                <a:hlinkClick r:id="rId13"/>
              </a:rPr>
              <a:t>xv</a:t>
            </a:r>
            <a:r>
              <a:rPr lang="fr-FR" sz="1200" b="0" kern="1200" baseline="30000" dirty="0" smtClean="0">
                <a:solidFill>
                  <a:schemeClr val="tx1"/>
                </a:solidFill>
                <a:latin typeface="+mn-lt"/>
                <a:ea typeface="ＭＳ Ｐゴシック" charset="0"/>
                <a:cs typeface="ＭＳ Ｐゴシック" charset="0"/>
                <a:hlinkClick r:id="rId13"/>
              </a:rPr>
              <a:t>e</a:t>
            </a:r>
            <a:r>
              <a:rPr lang="fr-FR" sz="1200" b="0" kern="1200" baseline="0" dirty="0" smtClean="0">
                <a:solidFill>
                  <a:schemeClr val="tx1"/>
                </a:solidFill>
                <a:latin typeface="+mn-lt"/>
                <a:ea typeface="ＭＳ Ｐゴシック" charset="0"/>
                <a:cs typeface="ＭＳ Ｐゴシック" charset="0"/>
                <a:hlinkClick r:id="rId13"/>
              </a:rPr>
              <a:t> siècle.</a:t>
            </a:r>
          </a:p>
          <a:p>
            <a:r>
              <a:rPr lang="fr-FR" sz="1200" b="0" kern="1200" dirty="0" smtClean="0">
                <a:solidFill>
                  <a:schemeClr val="tx1"/>
                </a:solidFill>
                <a:latin typeface="+mn-lt"/>
                <a:ea typeface="ＭＳ Ｐゴシック" charset="0"/>
                <a:cs typeface="ＭＳ Ｐゴシック" charset="0"/>
              </a:rPr>
              <a:t>Ces estuaires constituent des voies de communications à travers la </a:t>
            </a:r>
            <a:r>
              <a:rPr lang="fr-FR" sz="1200" b="0" kern="1200" dirty="0" smtClean="0">
                <a:solidFill>
                  <a:schemeClr val="tx1"/>
                </a:solidFill>
                <a:latin typeface="+mn-lt"/>
                <a:ea typeface="ＭＳ Ｐゴシック" charset="0"/>
                <a:cs typeface="ＭＳ Ｐゴシック" charset="0"/>
                <a:hlinkClick r:id="rId14"/>
              </a:rPr>
              <a:t>mangrove de Basse-Guinée, région qui s’appelait « Rivières du Sud » au début de la colonisation par les Français, au </a:t>
            </a:r>
            <a:r>
              <a:rPr lang="fr-FR" sz="1200" b="0" kern="1200" dirty="0" smtClean="0">
                <a:solidFill>
                  <a:schemeClr val="tx1"/>
                </a:solidFill>
                <a:latin typeface="+mn-lt"/>
                <a:ea typeface="ＭＳ Ｐゴシック" charset="0"/>
                <a:cs typeface="ＭＳ Ｐゴシック" charset="0"/>
                <a:hlinkClick r:id="rId15"/>
              </a:rPr>
              <a:t>xix</a:t>
            </a:r>
            <a:r>
              <a:rPr lang="fr-FR" sz="1200" b="0" kern="1200" baseline="30000" dirty="0" smtClean="0">
                <a:solidFill>
                  <a:schemeClr val="tx1"/>
                </a:solidFill>
                <a:latin typeface="+mn-lt"/>
                <a:ea typeface="ＭＳ Ｐゴシック" charset="0"/>
                <a:cs typeface="ＭＳ Ｐゴシック" charset="0"/>
                <a:hlinkClick r:id="rId15"/>
              </a:rPr>
              <a:t>e</a:t>
            </a:r>
            <a:r>
              <a:rPr lang="fr-FR" sz="1200" b="0" kern="1200" baseline="0" dirty="0" smtClean="0">
                <a:solidFill>
                  <a:schemeClr val="tx1"/>
                </a:solidFill>
                <a:latin typeface="+mn-lt"/>
                <a:ea typeface="ＭＳ Ｐゴシック" charset="0"/>
                <a:cs typeface="ＭＳ Ｐゴシック" charset="0"/>
                <a:hlinkClick r:id="rId15"/>
              </a:rPr>
              <a:t> siècle.</a:t>
            </a:r>
          </a:p>
          <a:p>
            <a:r>
              <a:rPr lang="fr-FR" sz="1200" b="0" kern="1200" dirty="0" smtClean="0">
                <a:solidFill>
                  <a:schemeClr val="tx1"/>
                </a:solidFill>
                <a:latin typeface="+mn-lt"/>
                <a:ea typeface="ＭＳ Ｐゴシック" charset="0"/>
                <a:cs typeface="ＭＳ Ｐゴシック" charset="0"/>
              </a:rPr>
              <a:t>Le massif du </a:t>
            </a:r>
            <a:r>
              <a:rPr lang="fr-FR" sz="1200" b="0" kern="1200" dirty="0" err="1" smtClean="0">
                <a:solidFill>
                  <a:schemeClr val="tx1"/>
                </a:solidFill>
                <a:latin typeface="+mn-lt"/>
                <a:ea typeface="ＭＳ Ｐゴシック" charset="0"/>
                <a:cs typeface="ＭＳ Ｐゴシック" charset="0"/>
              </a:rPr>
              <a:t>Fouta</a:t>
            </a:r>
            <a:r>
              <a:rPr lang="fr-FR" sz="1200" b="0" kern="1200" dirty="0" smtClean="0">
                <a:solidFill>
                  <a:schemeClr val="tx1"/>
                </a:solidFill>
                <a:latin typeface="+mn-lt"/>
                <a:ea typeface="ＭＳ Ｐゴシック" charset="0"/>
                <a:cs typeface="ＭＳ Ｐゴシック" charset="0"/>
              </a:rPr>
              <a:t> </a:t>
            </a:r>
            <a:r>
              <a:rPr lang="fr-FR" sz="1200" b="0" kern="1200" dirty="0" err="1" smtClean="0">
                <a:solidFill>
                  <a:schemeClr val="tx1"/>
                </a:solidFill>
                <a:latin typeface="+mn-lt"/>
                <a:ea typeface="ＭＳ Ｐゴシック" charset="0"/>
                <a:cs typeface="ＭＳ Ｐゴシック" charset="0"/>
              </a:rPr>
              <a:t>Djalon</a:t>
            </a:r>
            <a:r>
              <a:rPr lang="fr-FR" sz="1200" b="0" kern="1200" dirty="0" smtClean="0">
                <a:solidFill>
                  <a:schemeClr val="tx1"/>
                </a:solidFill>
                <a:latin typeface="+mn-lt"/>
                <a:ea typeface="ＭＳ Ｐゴシック" charset="0"/>
                <a:cs typeface="ＭＳ Ｐゴシック" charset="0"/>
              </a:rPr>
              <a:t> offre un potentiel de production électrique. Le fleuve Konkouré, proche des villes de </a:t>
            </a:r>
            <a:r>
              <a:rPr lang="fr-FR" sz="1200" b="0" kern="1200" dirty="0" smtClean="0">
                <a:solidFill>
                  <a:schemeClr val="tx1"/>
                </a:solidFill>
                <a:latin typeface="+mn-lt"/>
                <a:ea typeface="ＭＳ Ｐゴシック" charset="0"/>
                <a:cs typeface="ＭＳ Ｐゴシック" charset="0"/>
                <a:hlinkClick r:id="rId16"/>
              </a:rPr>
              <a:t>Mamou, </a:t>
            </a:r>
            <a:r>
              <a:rPr lang="fr-FR" sz="1200" b="0" kern="1200" dirty="0" smtClean="0">
                <a:solidFill>
                  <a:schemeClr val="tx1"/>
                </a:solidFill>
                <a:latin typeface="+mn-lt"/>
                <a:ea typeface="ＭＳ Ｐゴシック" charset="0"/>
                <a:cs typeface="ＭＳ Ｐゴシック" charset="0"/>
              </a:rPr>
              <a:t>Kindia et Conakry fait l'objet d’un programme d’aménagement et un premier barrage a été inauguré en 1999</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4</a:t>
            </a:fld>
            <a:endParaRPr lang="fr-FR"/>
          </a:p>
        </p:txBody>
      </p:sp>
    </p:spTree>
    <p:extLst>
      <p:ext uri="{BB962C8B-B14F-4D97-AF65-F5344CB8AC3E}">
        <p14:creationId xmlns:p14="http://schemas.microsoft.com/office/powerpoint/2010/main" val="399567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ＭＳ Ｐゴシック" charset="0"/>
                <a:cs typeface="ＭＳ Ｐゴシック" charset="0"/>
              </a:rPr>
              <a:t>La plaine côtière de </a:t>
            </a:r>
            <a:r>
              <a:rPr lang="fr-FR" sz="1200" kern="1200" dirty="0" smtClean="0">
                <a:solidFill>
                  <a:schemeClr val="tx1"/>
                </a:solidFill>
                <a:latin typeface="+mn-lt"/>
                <a:ea typeface="ＭＳ Ｐゴシック" charset="0"/>
                <a:cs typeface="ＭＳ Ｐゴシック" charset="0"/>
                <a:hlinkClick r:id="rId3"/>
              </a:rPr>
              <a:t>Basse-Guinée est dominée à l'Est par le </a:t>
            </a:r>
            <a:r>
              <a:rPr lang="fr-FR" sz="1200" kern="1200" dirty="0" smtClean="0">
                <a:solidFill>
                  <a:schemeClr val="tx1"/>
                </a:solidFill>
                <a:latin typeface="+mn-lt"/>
                <a:ea typeface="ＭＳ Ｐゴシック" charset="0"/>
                <a:cs typeface="ＭＳ Ｐゴシック" charset="0"/>
                <a:hlinkClick r:id="rId4"/>
              </a:rPr>
              <a:t>massif de Benna (1 214 m), le Mont </a:t>
            </a:r>
            <a:r>
              <a:rPr lang="fr-FR" sz="1200" kern="1200" dirty="0" smtClean="0">
                <a:solidFill>
                  <a:schemeClr val="tx1"/>
                </a:solidFill>
                <a:latin typeface="+mn-lt"/>
                <a:ea typeface="ＭＳ Ｐゴシック" charset="0"/>
                <a:cs typeface="ＭＳ Ｐゴシック" charset="0"/>
                <a:hlinkClick r:id="rId5"/>
              </a:rPr>
              <a:t>Kakoulima (1 011 m) et le </a:t>
            </a:r>
            <a:r>
              <a:rPr lang="fr-FR" sz="1200" kern="1200" dirty="0" smtClean="0">
                <a:solidFill>
                  <a:schemeClr val="tx1"/>
                </a:solidFill>
                <a:latin typeface="+mn-lt"/>
                <a:ea typeface="ＭＳ Ｐゴシック" charset="0"/>
                <a:cs typeface="ＭＳ Ｐゴシック" charset="0"/>
                <a:hlinkClick r:id="rId6"/>
              </a:rPr>
              <a:t>Mont Gangan (1 117 m). La </a:t>
            </a:r>
            <a:r>
              <a:rPr lang="fr-FR" sz="1200" kern="1200" dirty="0" smtClean="0">
                <a:solidFill>
                  <a:schemeClr val="tx1"/>
                </a:solidFill>
                <a:latin typeface="+mn-lt"/>
                <a:ea typeface="ＭＳ Ｐゴシック" charset="0"/>
                <a:cs typeface="ＭＳ Ｐゴシック" charset="0"/>
                <a:hlinkClick r:id="rId7"/>
              </a:rPr>
              <a:t>Moyenne-Guinée entoure le Massif du </a:t>
            </a:r>
            <a:r>
              <a:rPr lang="fr-FR" sz="1200" kern="1200" dirty="0" smtClean="0">
                <a:solidFill>
                  <a:schemeClr val="tx1"/>
                </a:solidFill>
                <a:latin typeface="+mn-lt"/>
                <a:ea typeface="ＭＳ Ｐゴシック" charset="0"/>
                <a:cs typeface="ＭＳ Ｐゴシック" charset="0"/>
                <a:hlinkClick r:id="rId8"/>
              </a:rPr>
              <a:t>Fouta Djallon qui occupe environ 80 000 km</a:t>
            </a:r>
            <a:r>
              <a:rPr lang="fr-FR" sz="1200" kern="1200" baseline="30000" dirty="0" smtClean="0">
                <a:solidFill>
                  <a:schemeClr val="tx1"/>
                </a:solidFill>
                <a:latin typeface="+mn-lt"/>
                <a:ea typeface="ＭＳ Ｐゴシック" charset="0"/>
                <a:cs typeface="ＭＳ Ｐゴシック" charset="0"/>
                <a:hlinkClick r:id="rId8"/>
              </a:rPr>
              <a:t>2</a:t>
            </a:r>
            <a:r>
              <a:rPr lang="fr-FR" sz="1200" kern="1200" baseline="0" dirty="0" smtClean="0">
                <a:solidFill>
                  <a:schemeClr val="tx1"/>
                </a:solidFill>
                <a:latin typeface="+mn-lt"/>
                <a:ea typeface="ＭＳ Ｐゴシック" charset="0"/>
                <a:cs typeface="ＭＳ Ｐゴシック" charset="0"/>
                <a:hlinkClick r:id="rId8"/>
              </a:rPr>
              <a:t> et culmine au </a:t>
            </a:r>
            <a:r>
              <a:rPr lang="fr-FR" sz="1200" kern="1200" baseline="0" dirty="0" smtClean="0">
                <a:solidFill>
                  <a:schemeClr val="tx1"/>
                </a:solidFill>
                <a:latin typeface="+mn-lt"/>
                <a:ea typeface="ＭＳ Ｐゴシック" charset="0"/>
                <a:cs typeface="ＭＳ Ｐゴシック" charset="0"/>
                <a:hlinkClick r:id="rId9"/>
              </a:rPr>
              <a:t>Mont Loura (1 532 m). Il est constitué principalement de plateaux étagés à souvent plus de 1 000 m entaillés par des vallées dominant des plaines et dépressions jusqu'à environ 750 m. Le massif du Fouta Djallon est principalement constitué de </a:t>
            </a:r>
            <a:r>
              <a:rPr lang="fr-FR" sz="1200" kern="1200" baseline="0" dirty="0" smtClean="0">
                <a:solidFill>
                  <a:schemeClr val="tx1"/>
                </a:solidFill>
                <a:latin typeface="+mn-lt"/>
                <a:ea typeface="ＭＳ Ｐゴシック" charset="0"/>
                <a:cs typeface="ＭＳ Ｐゴシック" charset="0"/>
                <a:hlinkClick r:id="rId10"/>
              </a:rPr>
              <a:t>grès siliceux et </a:t>
            </a:r>
            <a:r>
              <a:rPr lang="fr-FR" sz="1200" kern="1200" baseline="0" dirty="0" smtClean="0">
                <a:solidFill>
                  <a:schemeClr val="tx1"/>
                </a:solidFill>
                <a:latin typeface="+mn-lt"/>
                <a:ea typeface="ＭＳ Ｐゴシック" charset="0"/>
                <a:cs typeface="ＭＳ Ｐゴシック" charset="0"/>
                <a:hlinkClick r:id="rId11"/>
              </a:rPr>
              <a:t>Schistes mais d'importantes surfaces sont recouvertes par des cuirasses </a:t>
            </a:r>
            <a:r>
              <a:rPr lang="fr-FR" sz="1200" kern="1200" baseline="0" dirty="0" smtClean="0">
                <a:solidFill>
                  <a:schemeClr val="tx1"/>
                </a:solidFill>
                <a:latin typeface="+mn-lt"/>
                <a:ea typeface="ＭＳ Ｐゴシック" charset="0"/>
                <a:cs typeface="ＭＳ Ｐゴシック" charset="0"/>
                <a:hlinkClick r:id="rId12"/>
              </a:rPr>
              <a:t>ferrugineuse ou </a:t>
            </a:r>
            <a:r>
              <a:rPr lang="fr-FR" sz="1200" kern="1200" baseline="0" dirty="0" smtClean="0">
                <a:solidFill>
                  <a:schemeClr val="tx1"/>
                </a:solidFill>
                <a:latin typeface="+mn-lt"/>
                <a:ea typeface="ＭＳ Ｐゴシック" charset="0"/>
                <a:cs typeface="ＭＳ Ｐゴシック" charset="0"/>
                <a:hlinkClick r:id="rId13"/>
              </a:rPr>
              <a:t>bauxitiques. La </a:t>
            </a:r>
            <a:r>
              <a:rPr lang="fr-FR" sz="1200" kern="1200" baseline="0" dirty="0" smtClean="0">
                <a:solidFill>
                  <a:schemeClr val="tx1"/>
                </a:solidFill>
                <a:latin typeface="+mn-lt"/>
                <a:ea typeface="ＭＳ Ｐゴシック" charset="0"/>
                <a:cs typeface="ＭＳ Ｐゴシック" charset="0"/>
                <a:hlinkClick r:id="rId14"/>
              </a:rPr>
              <a:t>Haute-Guinée est un vaste plateau avec quelques sommets isolés. La </a:t>
            </a:r>
            <a:r>
              <a:rPr lang="fr-FR" sz="1200" kern="1200" baseline="0" dirty="0" smtClean="0">
                <a:solidFill>
                  <a:schemeClr val="tx1"/>
                </a:solidFill>
                <a:latin typeface="+mn-lt"/>
                <a:ea typeface="ＭＳ Ｐゴシック" charset="0"/>
                <a:cs typeface="ＭＳ Ｐゴシック" charset="0"/>
                <a:hlinkClick r:id="rId15"/>
              </a:rPr>
              <a:t>Guinée forestière juxtapose des massifs élevés aux versants abrupts, Mont </a:t>
            </a:r>
            <a:r>
              <a:rPr lang="fr-FR" sz="1200" kern="1200" baseline="0" dirty="0" smtClean="0">
                <a:solidFill>
                  <a:schemeClr val="tx1"/>
                </a:solidFill>
                <a:latin typeface="+mn-lt"/>
                <a:ea typeface="ＭＳ Ｐゴシック" charset="0"/>
                <a:cs typeface="ＭＳ Ｐゴシック" charset="0"/>
                <a:hlinkClick r:id="rId16"/>
              </a:rPr>
              <a:t>Simandou et </a:t>
            </a:r>
            <a:r>
              <a:rPr lang="fr-FR" sz="1200" kern="1200" baseline="0" dirty="0" smtClean="0">
                <a:solidFill>
                  <a:schemeClr val="tx1"/>
                </a:solidFill>
                <a:latin typeface="+mn-lt"/>
                <a:ea typeface="ＭＳ Ｐゴシック" charset="0"/>
                <a:cs typeface="ＭＳ Ｐゴシック" charset="0"/>
                <a:hlinkClick r:id="rId17"/>
              </a:rPr>
              <a:t>Mont Nimba (1 752 m), des bas-plateaux et des plaines, des bas-fonds et des vallées inondables3. Le Mont Nimba constitue le point culminant de la Guinée.</a:t>
            </a:r>
          </a:p>
          <a:p>
            <a:r>
              <a:rPr lang="fr-FR" sz="1200" kern="1200" baseline="0" dirty="0" smtClean="0">
                <a:solidFill>
                  <a:schemeClr val="tx1"/>
                </a:solidFill>
                <a:latin typeface="+mn-lt"/>
                <a:ea typeface="ＭＳ Ｐゴシック" charset="0"/>
                <a:cs typeface="ＭＳ Ｐゴシック" charset="0"/>
              </a:rPr>
              <a:t>La Guinée est un pays qui possède de nombreuses ressources. Cette abondance des ressources, notamment minières, lui vaut l'appellation de « scandale géologique »4. La Guinée est le premier pays mondial pour ses réserves prouvées de </a:t>
            </a:r>
            <a:r>
              <a:rPr lang="fr-FR" sz="1200" kern="1200" baseline="0" dirty="0" smtClean="0">
                <a:solidFill>
                  <a:schemeClr val="tx1"/>
                </a:solidFill>
                <a:latin typeface="+mn-lt"/>
                <a:ea typeface="ＭＳ Ｐゴシック" charset="0"/>
                <a:cs typeface="ＭＳ Ｐゴシック" charset="0"/>
                <a:hlinkClick r:id="rId13"/>
              </a:rPr>
              <a:t>bauxite, le deuxième derrière l’Australie pour la production. Le très riche gisement de Sangarédi est exploité par la </a:t>
            </a:r>
            <a:r>
              <a:rPr lang="fr-FR" sz="1200" kern="1200" baseline="0" dirty="0" smtClean="0">
                <a:solidFill>
                  <a:schemeClr val="tx1"/>
                </a:solidFill>
                <a:latin typeface="+mn-lt"/>
                <a:ea typeface="ＭＳ Ｐゴシック" charset="0"/>
                <a:cs typeface="ＭＳ Ｐゴシック" charset="0"/>
                <a:hlinkClick r:id="rId18"/>
              </a:rPr>
              <a:t>Compagnie des Bauxites de Guinée. Le pays dispose également d’or, de fer, de diamants, de pétrole et d’uranium.</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5</a:t>
            </a:fld>
            <a:endParaRPr lang="fr-FR"/>
          </a:p>
        </p:txBody>
      </p:sp>
    </p:spTree>
    <p:extLst>
      <p:ext uri="{BB962C8B-B14F-4D97-AF65-F5344CB8AC3E}">
        <p14:creationId xmlns:p14="http://schemas.microsoft.com/office/powerpoint/2010/main" val="262486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latin typeface="+mn-lt"/>
                <a:ea typeface="ＭＳ Ｐゴシック" charset="0"/>
                <a:cs typeface="ＭＳ Ｐゴシック" charset="0"/>
              </a:rPr>
              <a:t>Environnement</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3"/>
              </a:rPr>
              <a:t>modifier | </a:t>
            </a:r>
            <a:r>
              <a:rPr lang="fr-FR" sz="1200" b="0" kern="1200" dirty="0" smtClean="0">
                <a:solidFill>
                  <a:schemeClr val="tx1"/>
                </a:solidFill>
                <a:latin typeface="+mn-lt"/>
                <a:ea typeface="ＭＳ Ｐゴシック" charset="0"/>
                <a:cs typeface="ＭＳ Ｐゴシック" charset="0"/>
                <a:hlinkClick r:id="rId4"/>
              </a:rPr>
              <a:t>modifier le code]</a:t>
            </a:r>
            <a:endParaRPr lang="fr-FR" sz="1200" b="1" kern="1200" dirty="0" smtClean="0">
              <a:solidFill>
                <a:schemeClr val="tx1"/>
              </a:solidFill>
              <a:latin typeface="+mn-lt"/>
              <a:ea typeface="ＭＳ Ｐゴシック" charset="0"/>
              <a:cs typeface="ＭＳ Ｐゴシック" charset="0"/>
              <a:hlinkClick r:id="rId4"/>
            </a:endParaRPr>
          </a:p>
          <a:p>
            <a:r>
              <a:rPr lang="fr-FR" sz="1200" b="0" kern="1200" dirty="0" smtClean="0">
                <a:solidFill>
                  <a:schemeClr val="tx1"/>
                </a:solidFill>
                <a:latin typeface="+mn-lt"/>
                <a:ea typeface="ＭＳ Ｐゴシック" charset="0"/>
                <a:cs typeface="ＭＳ Ｐゴシック" charset="0"/>
                <a:hlinkClick r:id="rId5"/>
              </a:rPr>
              <a:t>Biomes :</a:t>
            </a:r>
          </a:p>
          <a:p>
            <a:r>
              <a:rPr lang="fr-FR" sz="1200" b="0" kern="1200" dirty="0" smtClean="0">
                <a:solidFill>
                  <a:schemeClr val="tx1"/>
                </a:solidFill>
                <a:latin typeface="+mn-lt"/>
                <a:ea typeface="ＭＳ Ｐゴシック" charset="0"/>
                <a:cs typeface="ＭＳ Ｐゴシック" charset="0"/>
                <a:hlinkClick r:id="rId6"/>
              </a:rPr>
              <a:t>Savane ouest-soudanienne (au nord et à l'est),</a:t>
            </a:r>
          </a:p>
          <a:p>
            <a:r>
              <a:rPr lang="fr-FR" sz="1200" b="0" kern="1200" dirty="0" smtClean="0">
                <a:solidFill>
                  <a:schemeClr val="tx1"/>
                </a:solidFill>
                <a:latin typeface="+mn-lt"/>
                <a:ea typeface="ＭＳ Ｐゴシック" charset="0"/>
                <a:cs typeface="ＭＳ Ｐゴシック" charset="0"/>
                <a:hlinkClick r:id="rId7"/>
              </a:rPr>
              <a:t>Mosaïque de forêt-savane guinéenne,</a:t>
            </a:r>
          </a:p>
          <a:p>
            <a:r>
              <a:rPr lang="fr-FR" sz="1200" b="0" kern="1200" dirty="0" smtClean="0">
                <a:solidFill>
                  <a:schemeClr val="tx1"/>
                </a:solidFill>
                <a:latin typeface="+mn-lt"/>
                <a:ea typeface="ＭＳ Ｐゴシック" charset="0"/>
                <a:cs typeface="ＭＳ Ｐゴシック" charset="0"/>
                <a:hlinkClick r:id="rId8"/>
              </a:rPr>
              <a:t>Forêt tropicale humide (au sud).</a:t>
            </a:r>
          </a:p>
          <a:p>
            <a:r>
              <a:rPr lang="fr-FR" sz="1200" b="0" kern="1200" dirty="0" smtClean="0">
                <a:solidFill>
                  <a:schemeClr val="tx1"/>
                </a:solidFill>
                <a:latin typeface="+mn-lt"/>
                <a:ea typeface="ＭＳ Ｐゴシック" charset="0"/>
                <a:cs typeface="ＭＳ Ｐゴシック" charset="0"/>
              </a:rPr>
              <a:t>L'environnement en Guinée semble préservé grâce à la faible densité de population et à l'industrialisation limitée.</a:t>
            </a:r>
          </a:p>
          <a:p>
            <a:r>
              <a:rPr lang="fr-FR" sz="1200" b="0" kern="1200" dirty="0" smtClean="0">
                <a:solidFill>
                  <a:schemeClr val="tx1"/>
                </a:solidFill>
                <a:latin typeface="+mn-lt"/>
                <a:ea typeface="ＭＳ Ｐゴシック" charset="0"/>
                <a:cs typeface="ＭＳ Ｐゴシック" charset="0"/>
              </a:rPr>
              <a:t>Les principales menaces sont la déforestation, la pollution issue de l'exploitation minière5, l’absence de traitement des eaux usées, auxquels on peut ajouter le braconnage de la faune sauvage.</a:t>
            </a:r>
          </a:p>
          <a:p>
            <a:r>
              <a:rPr lang="fr-FR" sz="1200" b="1" kern="1200" dirty="0" smtClean="0">
                <a:solidFill>
                  <a:schemeClr val="tx1"/>
                </a:solidFill>
                <a:latin typeface="+mn-lt"/>
                <a:ea typeface="ＭＳ Ｐゴシック" charset="0"/>
                <a:cs typeface="ＭＳ Ｐゴシック" charset="0"/>
              </a:rPr>
              <a:t>Nature</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9"/>
              </a:rPr>
              <a:t>modifier | </a:t>
            </a:r>
            <a:r>
              <a:rPr lang="fr-FR" sz="1200" b="0" kern="1200" dirty="0" smtClean="0">
                <a:solidFill>
                  <a:schemeClr val="tx1"/>
                </a:solidFill>
                <a:latin typeface="+mn-lt"/>
                <a:ea typeface="ＭＳ Ｐゴシック" charset="0"/>
                <a:cs typeface="ＭＳ Ｐゴシック" charset="0"/>
                <a:hlinkClick r:id="rId10"/>
              </a:rPr>
              <a:t>modifier le code]</a:t>
            </a:r>
            <a:endParaRPr lang="fr-FR" sz="1200" b="1" kern="1200" dirty="0" smtClean="0">
              <a:solidFill>
                <a:schemeClr val="tx1"/>
              </a:solidFill>
              <a:latin typeface="+mn-lt"/>
              <a:ea typeface="ＭＳ Ｐゴシック" charset="0"/>
              <a:cs typeface="ＭＳ Ｐゴシック" charset="0"/>
              <a:hlinkClick r:id="rId10"/>
            </a:endParaRPr>
          </a:p>
          <a:p>
            <a:endParaRPr lang="fr-FR" sz="1200" b="0" kern="1200" dirty="0" smtClean="0">
              <a:solidFill>
                <a:schemeClr val="tx1"/>
              </a:solidFill>
              <a:latin typeface="+mn-lt"/>
              <a:ea typeface="ＭＳ Ｐゴシック" charset="0"/>
              <a:cs typeface="ＭＳ Ｐゴシック" charset="0"/>
            </a:endParaRPr>
          </a:p>
          <a:p>
            <a:endParaRPr lang="fr-FR" sz="1200" b="0" kern="1200" dirty="0" smtClean="0">
              <a:solidFill>
                <a:schemeClr val="tx1"/>
              </a:solidFill>
              <a:latin typeface="+mn-lt"/>
              <a:ea typeface="ＭＳ Ｐゴシック" charset="0"/>
              <a:cs typeface="ＭＳ Ｐゴシック" charset="0"/>
              <a:hlinkClick r:id="rId11"/>
            </a:endParaRPr>
          </a:p>
          <a:p>
            <a:r>
              <a:rPr lang="fr-FR" sz="1200" b="0" kern="1200" dirty="0" smtClean="0">
                <a:solidFill>
                  <a:schemeClr val="tx1"/>
                </a:solidFill>
                <a:latin typeface="+mn-lt"/>
                <a:ea typeface="ＭＳ Ｐゴシック" charset="0"/>
                <a:cs typeface="ＭＳ Ｐゴシック" charset="0"/>
              </a:rPr>
              <a:t>Village près de Siguiri, typique de la Haute-Guinée</a:t>
            </a:r>
          </a:p>
          <a:p>
            <a:r>
              <a:rPr lang="fr-FR" sz="1200" b="0" kern="1200" dirty="0" smtClean="0">
                <a:solidFill>
                  <a:schemeClr val="tx1"/>
                </a:solidFill>
                <a:latin typeface="+mn-lt"/>
                <a:ea typeface="ＭＳ Ｐゴシック" charset="0"/>
                <a:cs typeface="ＭＳ Ｐゴシック" charset="0"/>
              </a:rPr>
              <a:t>La Guinée de par ses climats et </a:t>
            </a:r>
            <a:r>
              <a:rPr lang="fr-FR" sz="1200" b="0" kern="1200" dirty="0" smtClean="0">
                <a:solidFill>
                  <a:schemeClr val="tx1"/>
                </a:solidFill>
                <a:latin typeface="+mn-lt"/>
                <a:ea typeface="ＭＳ Ｐゴシック" charset="0"/>
                <a:cs typeface="ＭＳ Ｐゴシック" charset="0"/>
                <a:hlinkClick r:id="rId12"/>
              </a:rPr>
              <a:t>biomes variés est peuplée d'espèces </a:t>
            </a:r>
            <a:r>
              <a:rPr lang="fr-FR" sz="1200" b="0" kern="1200" dirty="0" smtClean="0">
                <a:solidFill>
                  <a:schemeClr val="tx1"/>
                </a:solidFill>
                <a:latin typeface="+mn-lt"/>
                <a:ea typeface="ＭＳ Ｐゴシック" charset="0"/>
                <a:cs typeface="ＭＳ Ｐゴシック" charset="0"/>
                <a:hlinkClick r:id="rId13"/>
              </a:rPr>
              <a:t>animales, </a:t>
            </a:r>
            <a:r>
              <a:rPr lang="fr-FR" sz="1200" b="0" kern="1200" dirty="0" smtClean="0">
                <a:solidFill>
                  <a:schemeClr val="tx1"/>
                </a:solidFill>
                <a:latin typeface="+mn-lt"/>
                <a:ea typeface="ＭＳ Ｐゴシック" charset="0"/>
                <a:cs typeface="ＭＳ Ｐゴシック" charset="0"/>
                <a:hlinkClick r:id="rId14"/>
              </a:rPr>
              <a:t>végétales et </a:t>
            </a:r>
            <a:r>
              <a:rPr lang="fr-FR" sz="1200" b="0" kern="1200" dirty="0" smtClean="0">
                <a:solidFill>
                  <a:schemeClr val="tx1"/>
                </a:solidFill>
                <a:latin typeface="+mn-lt"/>
                <a:ea typeface="ＭＳ Ｐゴシック" charset="0"/>
                <a:cs typeface="ＭＳ Ｐゴシック" charset="0"/>
                <a:hlinkClick r:id="rId15"/>
              </a:rPr>
              <a:t>fongiques variées, dont certaines sont rares ou </a:t>
            </a:r>
            <a:r>
              <a:rPr lang="fr-FR" sz="1200" b="0" kern="1200" dirty="0" smtClean="0">
                <a:solidFill>
                  <a:schemeClr val="tx1"/>
                </a:solidFill>
                <a:latin typeface="+mn-lt"/>
                <a:ea typeface="ＭＳ Ｐゴシック" charset="0"/>
                <a:cs typeface="ＭＳ Ｐゴシック" charset="0"/>
                <a:hlinkClick r:id="rId16"/>
              </a:rPr>
              <a:t>endémiques telle que </a:t>
            </a:r>
            <a:r>
              <a:rPr lang="fr-FR" sz="1200" b="0" i="1" kern="1200" dirty="0" smtClean="0">
                <a:solidFill>
                  <a:schemeClr val="tx1"/>
                </a:solidFill>
                <a:latin typeface="+mn-lt"/>
                <a:ea typeface="ＭＳ Ｐゴシック" charset="0"/>
                <a:cs typeface="ＭＳ Ｐゴシック" charset="0"/>
                <a:hlinkClick r:id="rId17"/>
              </a:rPr>
              <a:t>Dictyna guineensis.</a:t>
            </a:r>
          </a:p>
          <a:p>
            <a:r>
              <a:rPr lang="fr-FR" sz="1200" b="0" kern="1200" dirty="0" smtClean="0">
                <a:solidFill>
                  <a:schemeClr val="tx1"/>
                </a:solidFill>
                <a:latin typeface="+mn-lt"/>
                <a:ea typeface="ＭＳ Ｐゴシック" charset="0"/>
                <a:cs typeface="ＭＳ Ｐゴシック" charset="0"/>
              </a:rPr>
              <a:t>Ainsi, en </a:t>
            </a:r>
            <a:r>
              <a:rPr lang="fr-FR" sz="1200" b="0" kern="1200" dirty="0" smtClean="0">
                <a:solidFill>
                  <a:schemeClr val="tx1"/>
                </a:solidFill>
                <a:latin typeface="+mn-lt"/>
                <a:ea typeface="ＭＳ Ｐゴシック" charset="0"/>
                <a:cs typeface="ＭＳ Ｐゴシック" charset="0"/>
                <a:hlinkClick r:id="rId18"/>
              </a:rPr>
              <a:t>Guinée forestière dans la zone couverte par la </a:t>
            </a:r>
            <a:r>
              <a:rPr lang="fr-FR" sz="1200" b="0" kern="1200" dirty="0" smtClean="0">
                <a:solidFill>
                  <a:schemeClr val="tx1"/>
                </a:solidFill>
                <a:latin typeface="+mn-lt"/>
                <a:ea typeface="ＭＳ Ｐゴシック" charset="0"/>
                <a:cs typeface="ＭＳ Ｐゴシック" charset="0"/>
                <a:hlinkClick r:id="rId8"/>
              </a:rPr>
              <a:t>forêt tropicale humide :</a:t>
            </a:r>
          </a:p>
          <a:p>
            <a:r>
              <a:rPr lang="fr-FR" sz="1200" b="0" kern="1200" dirty="0" smtClean="0">
                <a:solidFill>
                  <a:schemeClr val="tx1"/>
                </a:solidFill>
                <a:latin typeface="+mn-lt"/>
                <a:ea typeface="ＭＳ Ｐゴシック" charset="0"/>
                <a:cs typeface="ＭＳ Ｐゴシック" charset="0"/>
              </a:rPr>
              <a:t> </a:t>
            </a:r>
            <a:r>
              <a:rPr lang="fr-FR" sz="1200" b="0" i="1" kern="1200" dirty="0" smtClean="0">
                <a:solidFill>
                  <a:schemeClr val="tx1"/>
                </a:solidFill>
                <a:latin typeface="+mn-lt"/>
                <a:ea typeface="ＭＳ Ｐゴシック" charset="0"/>
                <a:cs typeface="ＭＳ Ｐゴシック" charset="0"/>
                <a:hlinkClick r:id="rId19"/>
              </a:rPr>
              <a:t>Nimbaphrynoides occidentalis est un crapaud vivipare endémique de la zone des </a:t>
            </a:r>
            <a:r>
              <a:rPr lang="fr-FR" sz="1200" b="0" i="1" kern="1200" dirty="0" smtClean="0">
                <a:solidFill>
                  <a:schemeClr val="tx1"/>
                </a:solidFill>
                <a:latin typeface="+mn-lt"/>
                <a:ea typeface="ＭＳ Ｐゴシック" charset="0"/>
                <a:cs typeface="ＭＳ Ｐゴシック" charset="0"/>
                <a:hlinkClick r:id="rId20"/>
              </a:rPr>
              <a:t>Mont Nimba.</a:t>
            </a:r>
          </a:p>
          <a:p>
            <a:r>
              <a:rPr lang="fr-FR" sz="1200" b="0" kern="1200" dirty="0" smtClean="0">
                <a:solidFill>
                  <a:schemeClr val="tx1"/>
                </a:solidFill>
                <a:latin typeface="+mn-lt"/>
                <a:ea typeface="ＭＳ Ｐゴシック" charset="0"/>
                <a:cs typeface="ＭＳ Ｐゴシック" charset="0"/>
              </a:rPr>
              <a:t>Une population de </a:t>
            </a:r>
            <a:r>
              <a:rPr lang="fr-FR" sz="1200" b="0" kern="1200" dirty="0" smtClean="0">
                <a:solidFill>
                  <a:schemeClr val="tx1"/>
                </a:solidFill>
                <a:latin typeface="+mn-lt"/>
                <a:ea typeface="ＭＳ Ｐゴシック" charset="0"/>
                <a:cs typeface="ＭＳ Ｐゴシック" charset="0"/>
                <a:hlinkClick r:id="rId21"/>
              </a:rPr>
              <a:t>chimpanzés existe aux alentours de </a:t>
            </a:r>
            <a:r>
              <a:rPr lang="fr-FR" sz="1200" b="0" kern="1200" dirty="0" smtClean="0">
                <a:solidFill>
                  <a:schemeClr val="tx1"/>
                </a:solidFill>
                <a:latin typeface="+mn-lt"/>
                <a:ea typeface="ＭＳ Ｐゴシック" charset="0"/>
                <a:cs typeface="ＭＳ Ｐゴシック" charset="0"/>
                <a:hlinkClick r:id="rId22"/>
              </a:rPr>
              <a:t>Bossou.</a:t>
            </a:r>
          </a:p>
          <a:p>
            <a:r>
              <a:rPr lang="fr-FR" sz="1200" b="0" kern="1200" dirty="0" smtClean="0">
                <a:solidFill>
                  <a:schemeClr val="tx1"/>
                </a:solidFill>
                <a:latin typeface="+mn-lt"/>
                <a:ea typeface="ＭＳ Ｐゴシック" charset="0"/>
                <a:cs typeface="ＭＳ Ｐゴシック" charset="0"/>
              </a:rPr>
              <a:t>Une espèce d'</a:t>
            </a:r>
            <a:r>
              <a:rPr lang="fr-FR" sz="1200" b="0" kern="1200" dirty="0" smtClean="0">
                <a:solidFill>
                  <a:schemeClr val="tx1"/>
                </a:solidFill>
                <a:latin typeface="+mn-lt"/>
                <a:ea typeface="ＭＳ Ｐゴシック" charset="0"/>
                <a:cs typeface="ＭＳ Ｐゴシック" charset="0"/>
                <a:hlinkClick r:id="rId23"/>
              </a:rPr>
              <a:t>hippopotame nain existerait également en forêt.</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6</a:t>
            </a:fld>
            <a:endParaRPr lang="fr-FR"/>
          </a:p>
        </p:txBody>
      </p:sp>
    </p:spTree>
    <p:extLst>
      <p:ext uri="{BB962C8B-B14F-4D97-AF65-F5344CB8AC3E}">
        <p14:creationId xmlns:p14="http://schemas.microsoft.com/office/powerpoint/2010/main" val="341919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ＭＳ Ｐゴシック" charset="0"/>
                <a:cs typeface="ＭＳ Ｐゴシック" charset="0"/>
              </a:rPr>
              <a:t>La zone côtière fut occupée au préalable par les Portugais, qui furent évincés par l'armée française, parce qu'affaiblis par l'occupation de la Guinée-Bissau. La Guinée est proclamée colonie </a:t>
            </a:r>
            <a:r>
              <a:rPr lang="fr-FR" sz="1200" kern="1200" dirty="0" smtClean="0">
                <a:solidFill>
                  <a:schemeClr val="tx1"/>
                </a:solidFill>
                <a:latin typeface="+mn-lt"/>
                <a:ea typeface="ＭＳ Ｐゴシック" charset="0"/>
                <a:cs typeface="ＭＳ Ｐゴシック" charset="0"/>
                <a:hlinkClick r:id="rId3"/>
              </a:rPr>
              <a:t>française en </a:t>
            </a:r>
            <a:r>
              <a:rPr lang="fr-FR" sz="1200" kern="1200" dirty="0" smtClean="0">
                <a:solidFill>
                  <a:schemeClr val="tx1"/>
                </a:solidFill>
                <a:latin typeface="+mn-lt"/>
                <a:ea typeface="ＭＳ Ｐゴシック" charset="0"/>
                <a:cs typeface="ＭＳ Ｐゴシック" charset="0"/>
                <a:hlinkClick r:id="rId4"/>
              </a:rPr>
              <a:t>1891, indépendamment du </a:t>
            </a:r>
            <a:r>
              <a:rPr lang="fr-FR" sz="1200" kern="1200" dirty="0" smtClean="0">
                <a:solidFill>
                  <a:schemeClr val="tx1"/>
                </a:solidFill>
                <a:latin typeface="+mn-lt"/>
                <a:ea typeface="ＭＳ Ｐゴシック" charset="0"/>
                <a:cs typeface="ＭＳ Ｐゴシック" charset="0"/>
                <a:hlinkClick r:id="rId5"/>
              </a:rPr>
              <a:t>Sénégal, auquel elle était précédemment rattachée. Cette nouvelle appellation remplace celle qu'elle portait, jusque-là: les Rivières du Sud. Samory Touré, relayé ensuite par les peuples de la forêt, mène une guerre organisée contre l'occupation française sur la côte et dans les massifs montagneux du sud-est avant d'être vaincu en </a:t>
            </a:r>
            <a:r>
              <a:rPr lang="fr-FR" sz="1200" kern="1200" dirty="0" smtClean="0">
                <a:solidFill>
                  <a:schemeClr val="tx1"/>
                </a:solidFill>
                <a:latin typeface="+mn-lt"/>
                <a:ea typeface="ＭＳ Ｐゴシック" charset="0"/>
                <a:cs typeface="ＭＳ Ｐゴシック" charset="0"/>
                <a:hlinkClick r:id="rId6"/>
              </a:rPr>
              <a:t>1898. La guerre qui oppose les Français au Fouta-Djallon, à Porédaka, s'achève par la victoire des premiers. L'</a:t>
            </a:r>
            <a:r>
              <a:rPr lang="fr-FR" sz="1200" kern="1200" dirty="0" smtClean="0">
                <a:solidFill>
                  <a:schemeClr val="tx1"/>
                </a:solidFill>
                <a:latin typeface="+mn-lt"/>
                <a:ea typeface="ＭＳ Ｐゴシック" charset="0"/>
                <a:cs typeface="ＭＳ Ｐゴシック" charset="0"/>
                <a:hlinkClick r:id="rId7"/>
              </a:rPr>
              <a:t>Almamy Bocar Biro Barry est assassiné près des bords du Bafing, à Kollen. Il a choisi cette option pour ne pas être soumis ou réduit en vassal de la puissance colonisatrice. Ses guerriers s'éparpillent ou préfèrent se donner la mort à ses côtés. Les régions du Haut-Niger sont annexées l'année suivante. En </a:t>
            </a:r>
            <a:r>
              <a:rPr lang="fr-FR" sz="1200" kern="1200" dirty="0" smtClean="0">
                <a:solidFill>
                  <a:schemeClr val="tx1"/>
                </a:solidFill>
                <a:latin typeface="+mn-lt"/>
                <a:ea typeface="ＭＳ Ｐゴシック" charset="0"/>
                <a:cs typeface="ＭＳ Ｐゴシック" charset="0"/>
                <a:hlinkClick r:id="rId8"/>
              </a:rPr>
              <a:t>1901, la Guinée devient une partie intégrante de l'</a:t>
            </a:r>
            <a:r>
              <a:rPr lang="fr-FR" sz="1200" kern="1200" dirty="0" smtClean="0">
                <a:solidFill>
                  <a:schemeClr val="tx1"/>
                </a:solidFill>
                <a:latin typeface="+mn-lt"/>
                <a:ea typeface="ＭＳ Ｐゴシック" charset="0"/>
                <a:cs typeface="ＭＳ Ｐゴシック" charset="0"/>
                <a:hlinkClick r:id="rId9"/>
              </a:rPr>
              <a:t>Afrique-Occidentale française (AOF), administrée par un gouvernorat général. En 1904, dans le cadre de </a:t>
            </a:r>
            <a:r>
              <a:rPr lang="fr-FR" sz="1200" kern="1200" dirty="0" smtClean="0">
                <a:solidFill>
                  <a:schemeClr val="tx1"/>
                </a:solidFill>
                <a:latin typeface="+mn-lt"/>
                <a:ea typeface="ＭＳ Ｐゴシック" charset="0"/>
                <a:cs typeface="ＭＳ Ｐゴシック" charset="0"/>
                <a:hlinkClick r:id="rId10"/>
              </a:rPr>
              <a:t>l'Entente cordiale entre la France et l'Angleterre, les </a:t>
            </a:r>
            <a:r>
              <a:rPr lang="fr-FR" sz="1200" kern="1200" dirty="0" smtClean="0">
                <a:solidFill>
                  <a:schemeClr val="tx1"/>
                </a:solidFill>
                <a:latin typeface="+mn-lt"/>
                <a:ea typeface="ＭＳ Ｐゴシック" charset="0"/>
                <a:cs typeface="ＭＳ Ｐゴシック" charset="0"/>
                <a:hlinkClick r:id="rId11"/>
              </a:rPr>
              <a:t>îles de Los deviennent françaises en échange de l'abandon de droits sur le séchage de la morue à </a:t>
            </a:r>
            <a:r>
              <a:rPr lang="fr-FR" sz="1200" kern="1200" dirty="0" smtClean="0">
                <a:solidFill>
                  <a:schemeClr val="tx1"/>
                </a:solidFill>
                <a:latin typeface="+mn-lt"/>
                <a:ea typeface="ＭＳ Ｐゴシック" charset="0"/>
                <a:cs typeface="ＭＳ Ｐゴシック" charset="0"/>
                <a:hlinkClick r:id="rId12"/>
              </a:rPr>
              <a:t>Terre-neuve.</a:t>
            </a:r>
          </a:p>
          <a:p>
            <a:r>
              <a:rPr lang="fr-FR" sz="1200" kern="1200" dirty="0" smtClean="0">
                <a:solidFill>
                  <a:schemeClr val="tx1"/>
                </a:solidFill>
                <a:latin typeface="+mn-lt"/>
                <a:ea typeface="ＭＳ Ｐゴシック" charset="0"/>
                <a:cs typeface="ＭＳ Ｐゴシック" charset="0"/>
              </a:rPr>
              <a:t>Lors du référendum de septembre </a:t>
            </a:r>
            <a:r>
              <a:rPr lang="fr-FR" sz="1200" kern="1200" dirty="0" smtClean="0">
                <a:solidFill>
                  <a:schemeClr val="tx1"/>
                </a:solidFill>
                <a:latin typeface="+mn-lt"/>
                <a:ea typeface="ＭＳ Ｐゴシック" charset="0"/>
                <a:cs typeface="ＭＳ Ｐゴシック" charset="0"/>
                <a:hlinkClick r:id="rId13"/>
              </a:rPr>
              <a:t>1958, la Guinée est le seul pays d'Afrique francophone à rejeter la proposition du </a:t>
            </a:r>
            <a:r>
              <a:rPr lang="fr-FR" sz="1200" kern="1200" dirty="0" smtClean="0">
                <a:solidFill>
                  <a:schemeClr val="tx1"/>
                </a:solidFill>
                <a:latin typeface="+mn-lt"/>
                <a:ea typeface="ＭＳ Ｐゴシック" charset="0"/>
                <a:cs typeface="ＭＳ Ｐゴシック" charset="0"/>
                <a:hlinkClick r:id="rId14"/>
              </a:rPr>
              <a:t>général de Gaulle concernant l'intégration des colonies de l'AOF au sein d'une Communauté française, ce qui entraîne une rupture immédiate des relations politiques et économiques avec la France7.</a:t>
            </a:r>
          </a:p>
          <a:p>
            <a:r>
              <a:rPr lang="fr-FR" sz="1200" kern="1200" dirty="0" smtClean="0">
                <a:solidFill>
                  <a:schemeClr val="tx1"/>
                </a:solidFill>
                <a:latin typeface="+mn-lt"/>
                <a:ea typeface="ＭＳ Ｐゴシック" charset="0"/>
                <a:cs typeface="ＭＳ Ｐゴシック" charset="0"/>
              </a:rPr>
              <a:t>L’indépendance fut proclamée le </a:t>
            </a:r>
            <a:r>
              <a:rPr lang="fr-FR" sz="1200" kern="1200" dirty="0" smtClean="0">
                <a:solidFill>
                  <a:schemeClr val="tx1"/>
                </a:solidFill>
                <a:latin typeface="+mn-lt"/>
                <a:ea typeface="ＭＳ Ｐゴシック" charset="0"/>
                <a:cs typeface="ＭＳ Ｐゴシック" charset="0"/>
                <a:hlinkClick r:id="rId15"/>
              </a:rPr>
              <a:t>2 </a:t>
            </a:r>
            <a:r>
              <a:rPr lang="fr-FR" sz="1200" kern="1200" dirty="0" smtClean="0">
                <a:solidFill>
                  <a:schemeClr val="tx1"/>
                </a:solidFill>
                <a:latin typeface="+mn-lt"/>
                <a:ea typeface="ＭＳ Ｐゴシック" charset="0"/>
                <a:cs typeface="ＭＳ Ｐゴシック" charset="0"/>
                <a:hlinkClick r:id="rId16"/>
              </a:rPr>
              <a:t>octobre </a:t>
            </a:r>
            <a:r>
              <a:rPr lang="fr-FR" sz="1200" kern="1200" dirty="0" smtClean="0">
                <a:solidFill>
                  <a:schemeClr val="tx1"/>
                </a:solidFill>
                <a:latin typeface="+mn-lt"/>
                <a:ea typeface="ＭＳ Ｐゴシック" charset="0"/>
                <a:cs typeface="ＭＳ Ｐゴシック" charset="0"/>
                <a:hlinkClick r:id="rId13"/>
              </a:rPr>
              <a:t>1958. La France n’y mit aucun obstacle mais retira dans le mois qui suivit son armée, ses fonctionnaires et ses crédits. De Gaulle ignora la demande d’association à la Communauté que lui adressa Sékou Touré après la proclamation de l’indépendance. La Guinée, en perdant les cadres qui faisaient fonctionner son administration et son économie, fut déstabilisée. Le départ des fonctionnaires civils et militaires se fit rapidement sentir sur le plan économique.</a:t>
            </a:r>
          </a:p>
          <a:p>
            <a:r>
              <a:rPr lang="fr-FR" sz="1200" b="1" kern="1200" dirty="0" smtClean="0">
                <a:solidFill>
                  <a:schemeClr val="tx1"/>
                </a:solidFill>
                <a:latin typeface="+mn-lt"/>
                <a:ea typeface="ＭＳ Ｐゴシック" charset="0"/>
                <a:cs typeface="ＭＳ Ｐゴシック" charset="0"/>
              </a:rPr>
              <a:t>La Guinée sous Sékou Touré</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17"/>
              </a:rPr>
              <a:t>modifier | </a:t>
            </a:r>
            <a:r>
              <a:rPr lang="fr-FR" sz="1200" b="0" kern="1200" dirty="0" smtClean="0">
                <a:solidFill>
                  <a:schemeClr val="tx1"/>
                </a:solidFill>
                <a:latin typeface="+mn-lt"/>
                <a:ea typeface="ＭＳ Ｐゴシック" charset="0"/>
                <a:cs typeface="ＭＳ Ｐゴシック" charset="0"/>
                <a:hlinkClick r:id="rId18"/>
              </a:rPr>
              <a:t>modifier le code]</a:t>
            </a:r>
            <a:endParaRPr lang="fr-FR" sz="1200" b="1" kern="1200" dirty="0" smtClean="0">
              <a:solidFill>
                <a:schemeClr val="tx1"/>
              </a:solidFill>
              <a:latin typeface="+mn-lt"/>
              <a:ea typeface="ＭＳ Ｐゴシック" charset="0"/>
              <a:cs typeface="ＭＳ Ｐゴシック" charset="0"/>
              <a:hlinkClick r:id="rId18"/>
            </a:endParaRPr>
          </a:p>
          <a:p>
            <a:r>
              <a:rPr lang="fr-FR" sz="1200" b="0" kern="1200" dirty="0" smtClean="0">
                <a:solidFill>
                  <a:schemeClr val="tx1"/>
                </a:solidFill>
                <a:latin typeface="+mn-lt"/>
                <a:ea typeface="ＭＳ Ｐゴシック" charset="0"/>
                <a:cs typeface="ＭＳ Ｐゴシック" charset="0"/>
              </a:rPr>
              <a:t>Article détaillé : </a:t>
            </a:r>
            <a:r>
              <a:rPr lang="fr-FR" sz="1200" b="0" kern="1200" dirty="0" smtClean="0">
                <a:solidFill>
                  <a:schemeClr val="tx1"/>
                </a:solidFill>
                <a:latin typeface="+mn-lt"/>
                <a:ea typeface="ＭＳ Ｐゴシック" charset="0"/>
                <a:cs typeface="ＭＳ Ｐゴシック" charset="0"/>
                <a:hlinkClick r:id="rId19"/>
              </a:rPr>
              <a:t>Ahmed Sékou Touré.</a:t>
            </a:r>
          </a:p>
          <a:p>
            <a:r>
              <a:rPr lang="fr-FR" sz="1200" b="0" kern="1200" dirty="0" smtClean="0">
                <a:solidFill>
                  <a:schemeClr val="tx1"/>
                </a:solidFill>
                <a:latin typeface="+mn-lt"/>
                <a:ea typeface="ＭＳ Ｐゴシック" charset="0"/>
                <a:cs typeface="ＭＳ Ｐゴシック" charset="0"/>
              </a:rPr>
              <a:t>Le pays accède à l'indépendance le </a:t>
            </a:r>
            <a:r>
              <a:rPr lang="fr-FR" sz="1200" b="0" kern="1200" dirty="0" smtClean="0">
                <a:solidFill>
                  <a:schemeClr val="tx1"/>
                </a:solidFill>
                <a:latin typeface="+mn-lt"/>
                <a:ea typeface="ＭＳ Ｐゴシック" charset="0"/>
                <a:cs typeface="ＭＳ Ｐゴシック" charset="0"/>
                <a:hlinkClick r:id="rId15"/>
              </a:rPr>
              <a:t>2 octobre 1958, et </a:t>
            </a:r>
            <a:r>
              <a:rPr lang="fr-FR" sz="1200" b="0" kern="1200" dirty="0" smtClean="0">
                <a:solidFill>
                  <a:schemeClr val="tx1"/>
                </a:solidFill>
                <a:latin typeface="+mn-lt"/>
                <a:ea typeface="ＭＳ Ｐゴシック" charset="0"/>
                <a:cs typeface="ＭＳ Ｐゴシック" charset="0"/>
                <a:hlinkClick r:id="rId19"/>
              </a:rPr>
              <a:t>Ahmed Sékou Touré, en devient le président à 36 ans. Il cherche à construire une Union Africaine avec </a:t>
            </a:r>
            <a:r>
              <a:rPr lang="fr-FR" sz="1200" b="0" kern="1200" dirty="0" smtClean="0">
                <a:solidFill>
                  <a:schemeClr val="tx1"/>
                </a:solidFill>
                <a:latin typeface="+mn-lt"/>
                <a:ea typeface="ＭＳ Ｐゴシック" charset="0"/>
                <a:cs typeface="ＭＳ Ｐゴシック" charset="0"/>
                <a:hlinkClick r:id="rId20"/>
              </a:rPr>
              <a:t>Kwame Nkrumah, apôtre du </a:t>
            </a:r>
            <a:r>
              <a:rPr lang="fr-FR" sz="1200" b="0" kern="1200" dirty="0" smtClean="0">
                <a:solidFill>
                  <a:schemeClr val="tx1"/>
                </a:solidFill>
                <a:latin typeface="+mn-lt"/>
                <a:ea typeface="ＭＳ Ｐゴシック" charset="0"/>
                <a:cs typeface="ＭＳ Ｐゴシック" charset="0"/>
                <a:hlinkClick r:id="rId21"/>
              </a:rPr>
              <a:t>panafricanisme ; la Guinée et le Ghana </a:t>
            </a:r>
            <a:r>
              <a:rPr lang="fr-FR" sz="1200" b="0" kern="1200" dirty="0" smtClean="0">
                <a:solidFill>
                  <a:schemeClr val="tx1"/>
                </a:solidFill>
                <a:latin typeface="+mn-lt"/>
                <a:ea typeface="ＭＳ Ｐゴシック" charset="0"/>
                <a:cs typeface="ＭＳ Ｐゴシック" charset="0"/>
                <a:hlinkClick r:id="rId22"/>
              </a:rPr>
              <a:t>forment une union le </a:t>
            </a:r>
            <a:r>
              <a:rPr lang="fr-FR" sz="1200" b="0" kern="1200" dirty="0" smtClean="0">
                <a:solidFill>
                  <a:schemeClr val="tx1"/>
                </a:solidFill>
                <a:latin typeface="+mn-lt"/>
                <a:ea typeface="ＭＳ Ｐゴシック" charset="0"/>
                <a:cs typeface="ＭＳ Ｐゴシック" charset="0"/>
                <a:hlinkClick r:id="rId23"/>
              </a:rPr>
              <a:t>1</a:t>
            </a:r>
            <a:r>
              <a:rPr lang="fr-FR" sz="1200" b="0" kern="1200" baseline="30000" dirty="0" smtClean="0">
                <a:solidFill>
                  <a:schemeClr val="tx1"/>
                </a:solidFill>
                <a:latin typeface="+mn-lt"/>
                <a:ea typeface="ＭＳ Ｐゴシック" charset="0"/>
                <a:cs typeface="ＭＳ Ｐゴシック" charset="0"/>
                <a:hlinkClick r:id="rId23"/>
              </a:rPr>
              <a:t>er</a:t>
            </a:r>
            <a:r>
              <a:rPr lang="fr-FR" sz="1200" b="0" kern="1200" baseline="0" dirty="0" smtClean="0">
                <a:solidFill>
                  <a:schemeClr val="tx1"/>
                </a:solidFill>
                <a:latin typeface="+mn-lt"/>
                <a:ea typeface="ＭＳ Ｐゴシック" charset="0"/>
                <a:cs typeface="ＭＳ Ｐゴシック" charset="0"/>
                <a:hlinkClick r:id="rId23"/>
              </a:rPr>
              <a:t> mai </a:t>
            </a:r>
            <a:r>
              <a:rPr lang="fr-FR" sz="1200" b="0" kern="1200" baseline="0" dirty="0" smtClean="0">
                <a:solidFill>
                  <a:schemeClr val="tx1"/>
                </a:solidFill>
                <a:latin typeface="+mn-lt"/>
                <a:ea typeface="ＭＳ Ｐゴシック" charset="0"/>
                <a:cs typeface="ＭＳ Ｐゴシック" charset="0"/>
                <a:hlinkClick r:id="rId24"/>
              </a:rPr>
              <a:t>1959, rejoints le </a:t>
            </a:r>
            <a:r>
              <a:rPr lang="fr-FR" sz="1200" b="0" kern="1200" baseline="0" dirty="0" smtClean="0">
                <a:solidFill>
                  <a:schemeClr val="tx1"/>
                </a:solidFill>
                <a:latin typeface="+mn-lt"/>
                <a:ea typeface="ＭＳ Ｐゴシック" charset="0"/>
                <a:cs typeface="ＭＳ Ｐゴシック" charset="0"/>
                <a:hlinkClick r:id="rId25"/>
              </a:rPr>
              <a:t>24 </a:t>
            </a:r>
            <a:r>
              <a:rPr lang="fr-FR" sz="1200" b="0" kern="1200" baseline="0" dirty="0" smtClean="0">
                <a:solidFill>
                  <a:schemeClr val="tx1"/>
                </a:solidFill>
                <a:latin typeface="+mn-lt"/>
                <a:ea typeface="ＭＳ Ｐゴシック" charset="0"/>
                <a:cs typeface="ＭＳ Ｐゴシック" charset="0"/>
                <a:hlinkClick r:id="rId26"/>
              </a:rPr>
              <a:t>décembre </a:t>
            </a:r>
            <a:r>
              <a:rPr lang="fr-FR" sz="1200" b="0" kern="1200" baseline="0" dirty="0" smtClean="0">
                <a:solidFill>
                  <a:schemeClr val="tx1"/>
                </a:solidFill>
                <a:latin typeface="+mn-lt"/>
                <a:ea typeface="ＭＳ Ｐゴシック" charset="0"/>
                <a:cs typeface="ＭＳ Ｐゴシック" charset="0"/>
                <a:hlinkClick r:id="rId27"/>
              </a:rPr>
              <a:t>1960 par le </a:t>
            </a:r>
            <a:r>
              <a:rPr lang="fr-FR" sz="1200" b="0" kern="1200" baseline="0" dirty="0" smtClean="0">
                <a:solidFill>
                  <a:schemeClr val="tx1"/>
                </a:solidFill>
                <a:latin typeface="+mn-lt"/>
                <a:ea typeface="ＭＳ Ｐゴシック" charset="0"/>
                <a:cs typeface="ＭＳ Ｐゴシック" charset="0"/>
                <a:hlinkClick r:id="rId28"/>
              </a:rPr>
              <a:t>Mali8. Officiellement </a:t>
            </a:r>
            <a:r>
              <a:rPr lang="fr-FR" sz="1200" b="0" kern="1200" baseline="0" dirty="0" smtClean="0">
                <a:solidFill>
                  <a:schemeClr val="tx1"/>
                </a:solidFill>
                <a:latin typeface="+mn-lt"/>
                <a:ea typeface="ＭＳ Ｐゴシック" charset="0"/>
                <a:cs typeface="ＭＳ Ｐゴシック" charset="0"/>
                <a:hlinkClick r:id="rId29"/>
              </a:rPr>
              <a:t>non-aligné, le régime s'appuie sur l'</a:t>
            </a:r>
            <a:r>
              <a:rPr lang="fr-FR" sz="1200" b="0" kern="1200" baseline="0" dirty="0" smtClean="0">
                <a:solidFill>
                  <a:schemeClr val="tx1"/>
                </a:solidFill>
                <a:latin typeface="+mn-lt"/>
                <a:ea typeface="ＭＳ Ｐゴシック" charset="0"/>
                <a:cs typeface="ＭＳ Ｐゴシック" charset="0"/>
                <a:hlinkClick r:id="rId30"/>
              </a:rPr>
              <a:t>Union soviétique sans rejeter l'aide des </a:t>
            </a:r>
            <a:r>
              <a:rPr lang="fr-FR" sz="1200" b="0" kern="1200" baseline="0" dirty="0" smtClean="0">
                <a:solidFill>
                  <a:schemeClr val="tx1"/>
                </a:solidFill>
                <a:latin typeface="+mn-lt"/>
                <a:ea typeface="ＭＳ Ｐゴシック" charset="0"/>
                <a:cs typeface="ＭＳ Ｐゴシック" charset="0"/>
                <a:hlinkClick r:id="rId31"/>
              </a:rPr>
              <a:t>États-Unis.</a:t>
            </a:r>
          </a:p>
          <a:p>
            <a:r>
              <a:rPr lang="fr-FR" sz="1200" b="1" kern="1200" dirty="0" smtClean="0">
                <a:solidFill>
                  <a:schemeClr val="tx1"/>
                </a:solidFill>
                <a:latin typeface="+mn-lt"/>
                <a:ea typeface="ＭＳ Ｐゴシック" charset="0"/>
                <a:cs typeface="ＭＳ Ｐゴシック" charset="0"/>
              </a:rPr>
              <a:t>La Guinée sous </a:t>
            </a:r>
            <a:r>
              <a:rPr lang="fr-FR" sz="1200" b="1" kern="1200" dirty="0" err="1" smtClean="0">
                <a:solidFill>
                  <a:schemeClr val="tx1"/>
                </a:solidFill>
                <a:latin typeface="+mn-lt"/>
                <a:ea typeface="ＭＳ Ｐゴシック" charset="0"/>
                <a:cs typeface="ＭＳ Ｐゴシック" charset="0"/>
              </a:rPr>
              <a:t>Lansana</a:t>
            </a:r>
            <a:r>
              <a:rPr lang="fr-FR" sz="1200" b="1" kern="1200" dirty="0" smtClean="0">
                <a:solidFill>
                  <a:schemeClr val="tx1"/>
                </a:solidFill>
                <a:latin typeface="+mn-lt"/>
                <a:ea typeface="ＭＳ Ｐゴシック" charset="0"/>
                <a:cs typeface="ＭＳ Ｐゴシック" charset="0"/>
              </a:rPr>
              <a:t> Conté</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32"/>
              </a:rPr>
              <a:t>modifier | </a:t>
            </a:r>
            <a:r>
              <a:rPr lang="fr-FR" sz="1200" b="0" kern="1200" dirty="0" smtClean="0">
                <a:solidFill>
                  <a:schemeClr val="tx1"/>
                </a:solidFill>
                <a:latin typeface="+mn-lt"/>
                <a:ea typeface="ＭＳ Ｐゴシック" charset="0"/>
                <a:cs typeface="ＭＳ Ｐゴシック" charset="0"/>
                <a:hlinkClick r:id="rId33"/>
              </a:rPr>
              <a:t>modifier le code]</a:t>
            </a:r>
            <a:endParaRPr lang="fr-FR" sz="1200" b="1" kern="1200" dirty="0" smtClean="0">
              <a:solidFill>
                <a:schemeClr val="tx1"/>
              </a:solidFill>
              <a:latin typeface="+mn-lt"/>
              <a:ea typeface="ＭＳ Ｐゴシック" charset="0"/>
              <a:cs typeface="ＭＳ Ｐゴシック" charset="0"/>
              <a:hlinkClick r:id="rId33"/>
            </a:endParaRPr>
          </a:p>
          <a:p>
            <a:r>
              <a:rPr lang="fr-FR" sz="1200" b="0" kern="1200" dirty="0" smtClean="0">
                <a:solidFill>
                  <a:schemeClr val="tx1"/>
                </a:solidFill>
                <a:latin typeface="+mn-lt"/>
                <a:ea typeface="ＭＳ Ｐゴシック" charset="0"/>
                <a:cs typeface="ＭＳ Ｐゴシック" charset="0"/>
              </a:rPr>
              <a:t>Article détaillé : </a:t>
            </a:r>
            <a:r>
              <a:rPr lang="fr-FR" sz="1200" b="0" kern="1200" dirty="0" smtClean="0">
                <a:solidFill>
                  <a:schemeClr val="tx1"/>
                </a:solidFill>
                <a:latin typeface="+mn-lt"/>
                <a:ea typeface="ＭＳ Ｐゴシック" charset="0"/>
                <a:cs typeface="ＭＳ Ｐゴシック" charset="0"/>
                <a:hlinkClick r:id="rId34"/>
              </a:rPr>
              <a:t>Lansana Conté.</a:t>
            </a:r>
          </a:p>
          <a:p>
            <a:r>
              <a:rPr lang="fr-FR" sz="1200" b="0" kern="1200" dirty="0" smtClean="0">
                <a:solidFill>
                  <a:schemeClr val="tx1"/>
                </a:solidFill>
                <a:latin typeface="+mn-lt"/>
                <a:ea typeface="ＭＳ Ｐゴシック" charset="0"/>
                <a:cs typeface="ＭＳ Ｐゴシック" charset="0"/>
              </a:rPr>
              <a:t>Après la mort de Touré en </a:t>
            </a:r>
            <a:r>
              <a:rPr lang="fr-FR" sz="1200" b="0" kern="1200" dirty="0" smtClean="0">
                <a:solidFill>
                  <a:schemeClr val="tx1"/>
                </a:solidFill>
                <a:latin typeface="+mn-lt"/>
                <a:ea typeface="ＭＳ Ｐゴシック" charset="0"/>
                <a:cs typeface="ＭＳ Ｐゴシック" charset="0"/>
                <a:hlinkClick r:id="rId35"/>
              </a:rPr>
              <a:t>1984, le gouvernement intérimaire est rapidement renversé par </a:t>
            </a:r>
            <a:r>
              <a:rPr lang="fr-FR" sz="1200" b="0" kern="1200" dirty="0" smtClean="0">
                <a:solidFill>
                  <a:schemeClr val="tx1"/>
                </a:solidFill>
                <a:latin typeface="+mn-lt"/>
                <a:ea typeface="ＭＳ Ｐゴシック" charset="0"/>
                <a:cs typeface="ＭＳ Ｐゴシック" charset="0"/>
                <a:hlinkClick r:id="rId34"/>
              </a:rPr>
              <a:t>Lansana Conté. Sous la pression des bailleurs de fond, il introduit le multipartisme en </a:t>
            </a:r>
            <a:r>
              <a:rPr lang="fr-FR" sz="1200" b="0" kern="1200" dirty="0" smtClean="0">
                <a:solidFill>
                  <a:schemeClr val="tx1"/>
                </a:solidFill>
                <a:latin typeface="+mn-lt"/>
                <a:ea typeface="ＭＳ Ｐゴシック" charset="0"/>
                <a:cs typeface="ＭＳ Ｐゴシック" charset="0"/>
                <a:hlinkClick r:id="rId36"/>
              </a:rPr>
              <a:t>1993 et organise des élections, qui l'ont confirmé par deux fois à la présidence, en 1993 et en </a:t>
            </a:r>
            <a:r>
              <a:rPr lang="fr-FR" sz="1200" b="0" kern="1200" dirty="0" smtClean="0">
                <a:solidFill>
                  <a:schemeClr val="tx1"/>
                </a:solidFill>
                <a:latin typeface="+mn-lt"/>
                <a:ea typeface="ＭＳ Ｐゴシック" charset="0"/>
                <a:cs typeface="ＭＳ Ｐゴシック" charset="0"/>
                <a:hlinkClick r:id="rId37"/>
              </a:rPr>
              <a:t>1998. Bien que globalement épargnée par les conflits des pays voisins, la Guinée est confrontée à l'afflux de plusieurs centaines de milliers de réfugiés venus du Libéria et de Sierra Leone.</a:t>
            </a:r>
          </a:p>
          <a:p>
            <a:r>
              <a:rPr lang="fr-FR" sz="1200" b="0" kern="1200" dirty="0" smtClean="0">
                <a:solidFill>
                  <a:schemeClr val="tx1"/>
                </a:solidFill>
                <a:latin typeface="+mn-lt"/>
                <a:ea typeface="ＭＳ Ｐゴシック" charset="0"/>
                <a:cs typeface="ＭＳ Ｐゴシック" charset="0"/>
              </a:rPr>
              <a:t>Après avoir révisé la Constitution pour pouvoir se présenter une troisième fois en décembre 2003, le chef de l'État, pourtant gravement malade, est réélu avec 95,63 % des suffrages face à un candidat issu d'un parti allié, les autres opposants ayant préféré ne pas participer à un scrutin joué d'avance. Fin avril 2004, le premier ministre </a:t>
            </a:r>
            <a:r>
              <a:rPr lang="fr-FR" sz="1200" b="0" kern="1200" dirty="0" smtClean="0">
                <a:solidFill>
                  <a:schemeClr val="tx1"/>
                </a:solidFill>
                <a:latin typeface="+mn-lt"/>
                <a:ea typeface="ＭＳ Ｐゴシック" charset="0"/>
                <a:cs typeface="ＭＳ Ｐゴシック" charset="0"/>
                <a:hlinkClick r:id="rId38"/>
              </a:rPr>
              <a:t>François Lonsény Fall profite d'un voyage à l'étranger pour démissionner, arguant que « </a:t>
            </a:r>
            <a:r>
              <a:rPr lang="fr-FR" sz="1200" b="0" i="1" kern="1200" dirty="0" smtClean="0">
                <a:solidFill>
                  <a:schemeClr val="tx1"/>
                </a:solidFill>
                <a:latin typeface="+mn-lt"/>
                <a:ea typeface="ＭＳ Ｐゴシック" charset="0"/>
                <a:cs typeface="ＭＳ Ｐゴシック" charset="0"/>
                <a:hlinkClick r:id="rId38"/>
              </a:rPr>
              <a:t>le président bloque tout</a:t>
            </a:r>
            <a:r>
              <a:rPr lang="fr-FR" sz="1200" b="0" i="0" kern="1200" dirty="0" smtClean="0">
                <a:solidFill>
                  <a:schemeClr val="tx1"/>
                </a:solidFill>
                <a:latin typeface="+mn-lt"/>
                <a:ea typeface="ＭＳ Ｐゴシック" charset="0"/>
                <a:cs typeface="ＭＳ Ｐゴシック" charset="0"/>
                <a:hlinkClick r:id="rId38"/>
              </a:rPr>
              <a:t> »9. Le poste reste vacant plusieurs mois avant d'être confié à </a:t>
            </a:r>
            <a:r>
              <a:rPr lang="fr-FR" sz="1200" b="0" i="0" kern="1200" dirty="0" smtClean="0">
                <a:solidFill>
                  <a:schemeClr val="tx1"/>
                </a:solidFill>
                <a:latin typeface="+mn-lt"/>
                <a:ea typeface="ＭＳ Ｐゴシック" charset="0"/>
                <a:cs typeface="ＭＳ Ｐゴシック" charset="0"/>
                <a:hlinkClick r:id="rId39"/>
              </a:rPr>
              <a:t>Cellou Dalein Diallo, qui sera démis de ses fonctions en avril 2006.</a:t>
            </a:r>
          </a:p>
          <a:p>
            <a:r>
              <a:rPr lang="fr-FR" sz="1200" b="0" i="0" kern="1200" dirty="0" smtClean="0">
                <a:solidFill>
                  <a:schemeClr val="tx1"/>
                </a:solidFill>
                <a:latin typeface="+mn-lt"/>
                <a:ea typeface="ＭＳ Ｐゴシック" charset="0"/>
                <a:cs typeface="ＭＳ Ｐゴシック" charset="0"/>
              </a:rPr>
              <a:t>Le pouvoir du président, sous influence d'hommes d'affaires comme </a:t>
            </a:r>
            <a:r>
              <a:rPr lang="fr-FR" sz="1200" b="0" i="0" kern="1200" dirty="0" smtClean="0">
                <a:solidFill>
                  <a:schemeClr val="tx1"/>
                </a:solidFill>
                <a:latin typeface="+mn-lt"/>
                <a:ea typeface="ＭＳ Ｐゴシック" charset="0"/>
                <a:cs typeface="ＭＳ Ｐゴシック" charset="0"/>
                <a:hlinkClick r:id="rId40"/>
              </a:rPr>
              <a:t>Mamadou Sylla, est de plus en plus contesté. Début 2007 éclate une </a:t>
            </a:r>
            <a:r>
              <a:rPr lang="fr-FR" sz="1200" b="0" i="0" kern="1200" dirty="0" smtClean="0">
                <a:solidFill>
                  <a:schemeClr val="tx1"/>
                </a:solidFill>
                <a:latin typeface="+mn-lt"/>
                <a:ea typeface="ＭＳ Ｐゴシック" charset="0"/>
                <a:cs typeface="ＭＳ Ｐゴシック" charset="0"/>
                <a:hlinkClick r:id="rId41"/>
              </a:rPr>
              <a:t>grève générale réprimée dans le sang10.</a:t>
            </a:r>
          </a:p>
          <a:p>
            <a:r>
              <a:rPr lang="fr-FR" sz="1200" b="0" i="0" kern="1200" dirty="0" smtClean="0">
                <a:solidFill>
                  <a:schemeClr val="tx1"/>
                </a:solidFill>
                <a:latin typeface="+mn-lt"/>
                <a:ea typeface="ＭＳ Ｐゴシック" charset="0"/>
                <a:cs typeface="ＭＳ Ｐゴシック" charset="0"/>
              </a:rPr>
              <a:t>Le </a:t>
            </a:r>
            <a:r>
              <a:rPr lang="fr-FR" sz="1200" b="0" i="0" kern="1200" dirty="0" smtClean="0">
                <a:solidFill>
                  <a:schemeClr val="tx1"/>
                </a:solidFill>
                <a:latin typeface="+mn-lt"/>
                <a:ea typeface="ＭＳ Ｐゴシック" charset="0"/>
                <a:cs typeface="ＭＳ Ｐゴシック" charset="0"/>
                <a:hlinkClick r:id="rId42"/>
              </a:rPr>
              <a:t>22 </a:t>
            </a:r>
            <a:r>
              <a:rPr lang="fr-FR" sz="1200" b="0" i="0" kern="1200" dirty="0" smtClean="0">
                <a:solidFill>
                  <a:schemeClr val="tx1"/>
                </a:solidFill>
                <a:latin typeface="+mn-lt"/>
                <a:ea typeface="ＭＳ Ｐゴシック" charset="0"/>
                <a:cs typeface="ＭＳ Ｐゴシック" charset="0"/>
                <a:hlinkClick r:id="rId43"/>
              </a:rPr>
              <a:t>décembre </a:t>
            </a:r>
            <a:r>
              <a:rPr lang="fr-FR" sz="1200" b="0" i="0" kern="1200" dirty="0" smtClean="0">
                <a:solidFill>
                  <a:schemeClr val="tx1"/>
                </a:solidFill>
                <a:latin typeface="+mn-lt"/>
                <a:ea typeface="ＭＳ Ｐゴシック" charset="0"/>
                <a:cs typeface="ＭＳ Ｐゴシック" charset="0"/>
                <a:hlinkClick r:id="rId44"/>
              </a:rPr>
              <a:t>2008, </a:t>
            </a:r>
            <a:r>
              <a:rPr lang="fr-FR" sz="1200" b="0" i="0" kern="1200" dirty="0" smtClean="0">
                <a:solidFill>
                  <a:schemeClr val="tx1"/>
                </a:solidFill>
                <a:latin typeface="+mn-lt"/>
                <a:ea typeface="ＭＳ Ｐゴシック" charset="0"/>
                <a:cs typeface="ＭＳ Ｐゴシック" charset="0"/>
                <a:hlinkClick r:id="rId34"/>
              </a:rPr>
              <a:t>Lansana Conté décède des suites d'une longue maladie (</a:t>
            </a:r>
            <a:r>
              <a:rPr lang="fr-FR" sz="1200" b="0" i="0" kern="1200" dirty="0" smtClean="0">
                <a:solidFill>
                  <a:schemeClr val="tx1"/>
                </a:solidFill>
                <a:latin typeface="+mn-lt"/>
                <a:ea typeface="ＭＳ Ｐゴシック" charset="0"/>
                <a:cs typeface="ＭＳ Ｐゴシック" charset="0"/>
                <a:hlinkClick r:id="rId45"/>
              </a:rPr>
              <a:t>leucémie et </a:t>
            </a:r>
            <a:r>
              <a:rPr lang="fr-FR" sz="1200" b="0" i="0" kern="1200" dirty="0" smtClean="0">
                <a:solidFill>
                  <a:schemeClr val="tx1"/>
                </a:solidFill>
                <a:latin typeface="+mn-lt"/>
                <a:ea typeface="ＭＳ Ｐゴシック" charset="0"/>
                <a:cs typeface="ＭＳ Ｐゴシック" charset="0"/>
                <a:hlinkClick r:id="rId46"/>
              </a:rPr>
              <a:t>diabète </a:t>
            </a:r>
            <a:r>
              <a:rPr lang="fr-FR" sz="1200" b="0" i="0" kern="1200" dirty="0" smtClean="0">
                <a:solidFill>
                  <a:schemeClr val="tx1"/>
                </a:solidFill>
                <a:latin typeface="+mn-lt"/>
                <a:ea typeface="ＭＳ Ｐゴシック" charset="0"/>
                <a:cs typeface="ＭＳ Ｐゴシック" charset="0"/>
                <a:hlinkClick r:id="rId47"/>
              </a:rPr>
              <a:t>aigu) à l'âge de 74 ans. Au cours de la nuit suivante, les proches du régime s'affairent pour organiser l'intérim suivant les procédures prévues par la Constitution mais le </a:t>
            </a:r>
            <a:r>
              <a:rPr lang="fr-FR" sz="1200" b="0" i="0" kern="1200" dirty="0" smtClean="0">
                <a:solidFill>
                  <a:schemeClr val="tx1"/>
                </a:solidFill>
                <a:latin typeface="+mn-lt"/>
                <a:ea typeface="ＭＳ Ｐゴシック" charset="0"/>
                <a:cs typeface="ＭＳ Ｐゴシック" charset="0"/>
                <a:hlinkClick r:id="rId48"/>
              </a:rPr>
              <a:t>23 </a:t>
            </a:r>
            <a:r>
              <a:rPr lang="fr-FR" sz="1200" b="0" i="0" kern="1200" dirty="0" smtClean="0">
                <a:solidFill>
                  <a:schemeClr val="tx1"/>
                </a:solidFill>
                <a:latin typeface="+mn-lt"/>
                <a:ea typeface="ＭＳ Ｐゴシック" charset="0"/>
                <a:cs typeface="ＭＳ Ｐゴシック" charset="0"/>
                <a:hlinkClick r:id="rId43"/>
              </a:rPr>
              <a:t>décembre </a:t>
            </a:r>
            <a:r>
              <a:rPr lang="fr-FR" sz="1200" b="0" i="0" kern="1200" dirty="0" smtClean="0">
                <a:solidFill>
                  <a:schemeClr val="tx1"/>
                </a:solidFill>
                <a:latin typeface="+mn-lt"/>
                <a:ea typeface="ＭＳ Ｐゴシック" charset="0"/>
                <a:cs typeface="ＭＳ Ｐゴシック" charset="0"/>
                <a:hlinkClick r:id="rId44"/>
              </a:rPr>
              <a:t>2008 au matin, à la suite de l'annonce du décès de </a:t>
            </a:r>
            <a:r>
              <a:rPr lang="fr-FR" sz="1200" b="0" i="0" kern="1200" dirty="0" smtClean="0">
                <a:solidFill>
                  <a:schemeClr val="tx1"/>
                </a:solidFill>
                <a:latin typeface="+mn-lt"/>
                <a:ea typeface="ＭＳ Ｐゴシック" charset="0"/>
                <a:cs typeface="ＭＳ Ｐゴシック" charset="0"/>
                <a:hlinkClick r:id="rId34"/>
              </a:rPr>
              <a:t>Lansana Conté, des dignitaires de l'armée annoncent unilatéralement la dissolution du </a:t>
            </a:r>
            <a:r>
              <a:rPr lang="fr-FR" sz="1200" b="0" i="0" kern="1200" dirty="0" smtClean="0">
                <a:solidFill>
                  <a:schemeClr val="tx1"/>
                </a:solidFill>
                <a:latin typeface="+mn-lt"/>
                <a:ea typeface="ＭＳ Ｐゴシック" charset="0"/>
                <a:cs typeface="ＭＳ Ｐゴシック" charset="0"/>
                <a:hlinkClick r:id="rId49"/>
              </a:rPr>
              <a:t>gouvernement ainsi que la suspension de la </a:t>
            </a:r>
            <a:r>
              <a:rPr lang="fr-FR" sz="1200" b="0" i="0" kern="1200" dirty="0" smtClean="0">
                <a:solidFill>
                  <a:schemeClr val="tx1"/>
                </a:solidFill>
                <a:latin typeface="+mn-lt"/>
                <a:ea typeface="ＭＳ Ｐゴシック" charset="0"/>
                <a:cs typeface="ＭＳ Ｐゴシック" charset="0"/>
                <a:hlinkClick r:id="rId50"/>
              </a:rPr>
              <a:t>Constitution, dans un discours à teneur résolument sociale. Ces événements laissent planer le doute sur l'effectivité d'un nouveau </a:t>
            </a:r>
            <a:r>
              <a:rPr lang="fr-FR" sz="1200" b="0" i="0" kern="1200" dirty="0" smtClean="0">
                <a:solidFill>
                  <a:schemeClr val="tx1"/>
                </a:solidFill>
                <a:latin typeface="+mn-lt"/>
                <a:ea typeface="ＭＳ Ｐゴシック" charset="0"/>
                <a:cs typeface="ＭＳ Ｐゴシック" charset="0"/>
                <a:hlinkClick r:id="rId51"/>
              </a:rPr>
              <a:t>coup d'État. Le même jour, le capitaine </a:t>
            </a:r>
            <a:r>
              <a:rPr lang="fr-FR" sz="1200" b="0" i="0" kern="1200" dirty="0" smtClean="0">
                <a:solidFill>
                  <a:schemeClr val="tx1"/>
                </a:solidFill>
                <a:latin typeface="+mn-lt"/>
                <a:ea typeface="ＭＳ Ｐゴシック" charset="0"/>
                <a:cs typeface="ＭＳ Ｐゴシック" charset="0"/>
                <a:hlinkClick r:id="rId52"/>
              </a:rPr>
              <a:t>Moussa Dadis Camara est porté à la tête du </a:t>
            </a:r>
            <a:r>
              <a:rPr lang="fr-FR" sz="1200" b="0" i="0" kern="1200" dirty="0" smtClean="0">
                <a:solidFill>
                  <a:schemeClr val="tx1"/>
                </a:solidFill>
                <a:latin typeface="+mn-lt"/>
                <a:ea typeface="ＭＳ Ｐゴシック" charset="0"/>
                <a:cs typeface="ＭＳ Ｐゴシック" charset="0"/>
                <a:hlinkClick r:id="rId53"/>
              </a:rPr>
              <a:t>Conseil national pour la démocratie et le développement (CNDD) et devient le lendemain11, le troisième </a:t>
            </a:r>
            <a:r>
              <a:rPr lang="fr-FR" sz="1200" b="0" i="0" kern="1200" dirty="0" smtClean="0">
                <a:solidFill>
                  <a:schemeClr val="tx1"/>
                </a:solidFill>
                <a:latin typeface="+mn-lt"/>
                <a:ea typeface="ＭＳ Ｐゴシック" charset="0"/>
                <a:cs typeface="ＭＳ Ｐゴシック" charset="0"/>
                <a:hlinkClick r:id="rId54"/>
              </a:rPr>
              <a:t>président de la République de Guinée.</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7</a:t>
            </a:fld>
            <a:endParaRPr lang="fr-FR"/>
          </a:p>
        </p:txBody>
      </p:sp>
    </p:spTree>
    <p:extLst>
      <p:ext uri="{BB962C8B-B14F-4D97-AF65-F5344CB8AC3E}">
        <p14:creationId xmlns:p14="http://schemas.microsoft.com/office/powerpoint/2010/main" val="93367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latin typeface="+mn-lt"/>
                <a:ea typeface="ＭＳ Ｐゴシック" charset="0"/>
                <a:cs typeface="ＭＳ Ｐゴシック" charset="0"/>
              </a:rPr>
              <a:t>La Guinée sous Moussa </a:t>
            </a:r>
            <a:r>
              <a:rPr lang="fr-FR" sz="1200" b="1" kern="1200" dirty="0" err="1" smtClean="0">
                <a:solidFill>
                  <a:schemeClr val="tx1"/>
                </a:solidFill>
                <a:latin typeface="+mn-lt"/>
                <a:ea typeface="ＭＳ Ｐゴシック" charset="0"/>
                <a:cs typeface="ＭＳ Ｐゴシック" charset="0"/>
              </a:rPr>
              <a:t>Dadis</a:t>
            </a:r>
            <a:r>
              <a:rPr lang="fr-FR" sz="1200" b="1" kern="1200" dirty="0" smtClean="0">
                <a:solidFill>
                  <a:schemeClr val="tx1"/>
                </a:solidFill>
                <a:latin typeface="+mn-lt"/>
                <a:ea typeface="ＭＳ Ｐゴシック" charset="0"/>
                <a:cs typeface="ＭＳ Ｐゴシック" charset="0"/>
              </a:rPr>
              <a:t> Camara</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3"/>
              </a:rPr>
              <a:t>modifier | </a:t>
            </a:r>
            <a:r>
              <a:rPr lang="fr-FR" sz="1200" b="0" kern="1200" dirty="0" smtClean="0">
                <a:solidFill>
                  <a:schemeClr val="tx1"/>
                </a:solidFill>
                <a:latin typeface="+mn-lt"/>
                <a:ea typeface="ＭＳ Ｐゴシック" charset="0"/>
                <a:cs typeface="ＭＳ Ｐゴシック" charset="0"/>
                <a:hlinkClick r:id="rId4"/>
              </a:rPr>
              <a:t>modifier le code]</a:t>
            </a:r>
            <a:endParaRPr lang="fr-FR" sz="1200" b="1" kern="1200" dirty="0" smtClean="0">
              <a:solidFill>
                <a:schemeClr val="tx1"/>
              </a:solidFill>
              <a:latin typeface="+mn-lt"/>
              <a:ea typeface="ＭＳ Ｐゴシック" charset="0"/>
              <a:cs typeface="ＭＳ Ｐゴシック" charset="0"/>
              <a:hlinkClick r:id="rId4"/>
            </a:endParaRPr>
          </a:p>
          <a:p>
            <a:r>
              <a:rPr lang="fr-FR" sz="1200" b="0" kern="1200" dirty="0" smtClean="0">
                <a:solidFill>
                  <a:schemeClr val="tx1"/>
                </a:solidFill>
                <a:latin typeface="+mn-lt"/>
                <a:ea typeface="ＭＳ Ｐゴシック" charset="0"/>
                <a:cs typeface="ＭＳ Ｐゴシック" charset="0"/>
              </a:rPr>
              <a:t>Article détaillé : </a:t>
            </a:r>
            <a:r>
              <a:rPr lang="fr-FR" sz="1200" b="0" kern="1200" dirty="0" smtClean="0">
                <a:solidFill>
                  <a:schemeClr val="tx1"/>
                </a:solidFill>
                <a:latin typeface="+mn-lt"/>
                <a:ea typeface="ＭＳ Ｐゴシック" charset="0"/>
                <a:cs typeface="ＭＳ Ｐゴシック" charset="0"/>
                <a:hlinkClick r:id="rId5"/>
              </a:rPr>
              <a:t>Moussa Dadis Camara.</a:t>
            </a:r>
          </a:p>
          <a:p>
            <a:r>
              <a:rPr lang="fr-FR" sz="1200" b="0" kern="1200" dirty="0" smtClean="0">
                <a:solidFill>
                  <a:schemeClr val="tx1"/>
                </a:solidFill>
                <a:latin typeface="+mn-lt"/>
                <a:ea typeface="ＭＳ Ｐゴシック" charset="0"/>
                <a:cs typeface="ＭＳ Ｐゴシック" charset="0"/>
              </a:rPr>
              <a:t>Arrivé au pouvoir, le capitaine précise que le nouveau régime est provisoire et qu'aucun membre de la junte ne se présentera aux élections présidentielles prévues en 2010.</a:t>
            </a:r>
          </a:p>
          <a:p>
            <a:r>
              <a:rPr lang="fr-FR" sz="1200" b="0" kern="1200" dirty="0" smtClean="0">
                <a:solidFill>
                  <a:schemeClr val="tx1"/>
                </a:solidFill>
                <a:latin typeface="+mn-lt"/>
                <a:ea typeface="ＭＳ Ｐゴシック" charset="0"/>
                <a:cs typeface="ＭＳ Ｐゴシック" charset="0"/>
              </a:rPr>
              <a:t>Au fil de ses interventions médiatiques, Moussa </a:t>
            </a:r>
            <a:r>
              <a:rPr lang="fr-FR" sz="1200" b="0" kern="1200" dirty="0" err="1" smtClean="0">
                <a:solidFill>
                  <a:schemeClr val="tx1"/>
                </a:solidFill>
                <a:latin typeface="+mn-lt"/>
                <a:ea typeface="ＭＳ Ｐゴシック" charset="0"/>
                <a:cs typeface="ＭＳ Ｐゴシック" charset="0"/>
              </a:rPr>
              <a:t>Dadis</a:t>
            </a:r>
            <a:r>
              <a:rPr lang="fr-FR" sz="1200" b="0" kern="1200" dirty="0" smtClean="0">
                <a:solidFill>
                  <a:schemeClr val="tx1"/>
                </a:solidFill>
                <a:latin typeface="+mn-lt"/>
                <a:ea typeface="ＭＳ Ｐゴシック" charset="0"/>
                <a:cs typeface="ＭＳ Ｐゴシック" charset="0"/>
              </a:rPr>
              <a:t> Camara envisage de plus en plus explicitement de se présenter, décevant les espoirs de véritable transition démocratique et déclenchant des mouvements de protestation12.</a:t>
            </a:r>
          </a:p>
          <a:p>
            <a:r>
              <a:rPr lang="fr-FR" sz="1200" b="0" kern="1200" dirty="0" smtClean="0">
                <a:solidFill>
                  <a:schemeClr val="tx1"/>
                </a:solidFill>
                <a:latin typeface="+mn-lt"/>
                <a:ea typeface="ＭＳ Ｐゴシック" charset="0"/>
                <a:cs typeface="ＭＳ Ｐゴシック" charset="0"/>
              </a:rPr>
              <a:t>Le </a:t>
            </a:r>
            <a:r>
              <a:rPr lang="fr-FR" sz="1200" b="0" kern="1200" dirty="0" smtClean="0">
                <a:solidFill>
                  <a:schemeClr val="tx1"/>
                </a:solidFill>
                <a:latin typeface="+mn-lt"/>
                <a:ea typeface="ＭＳ Ｐゴシック" charset="0"/>
                <a:cs typeface="ＭＳ Ｐゴシック" charset="0"/>
                <a:hlinkClick r:id="rId6"/>
              </a:rPr>
              <a:t>28 </a:t>
            </a:r>
            <a:r>
              <a:rPr lang="fr-FR" sz="1200" b="0" kern="1200" dirty="0" smtClean="0">
                <a:solidFill>
                  <a:schemeClr val="tx1"/>
                </a:solidFill>
                <a:latin typeface="+mn-lt"/>
                <a:ea typeface="ＭＳ Ｐゴシック" charset="0"/>
                <a:cs typeface="ＭＳ Ｐゴシック" charset="0"/>
                <a:hlinkClick r:id="rId7"/>
              </a:rPr>
              <a:t>septembre </a:t>
            </a:r>
            <a:r>
              <a:rPr lang="fr-FR" sz="1200" b="0" kern="1200" dirty="0" smtClean="0">
                <a:solidFill>
                  <a:schemeClr val="tx1"/>
                </a:solidFill>
                <a:latin typeface="+mn-lt"/>
                <a:ea typeface="ＭＳ Ｐゴシック" charset="0"/>
                <a:cs typeface="ＭＳ Ｐゴシック" charset="0"/>
                <a:hlinkClick r:id="rId8"/>
              </a:rPr>
              <a:t>2009, des mouvements civils organisent une manifestation pacifique pour demander à Dadis Camara de respecter sa parole et de ne pas se présenter aux présidentielles. La foule de plusieurs dizaines de milliers de personnes s'était rendu au stade à la demande de l'opposition pour protester contre le désir du président Dadis de se porter candidat à l'élection présidentielle. Le 28 septembre 2009, au stade de Conakry, à la surprise générale les militaires ouvrent le feu sur les manifestants ainsi bloqués dans le stade sans possibilité de fuite. Ce massacre délibéré et manifestement planifié fait plusieurs centaines de morts. De plus, les militaires violent et enlèvent plusieurs dizaines de jeunes femmes, dont certaines seront libérées quelques jours plus tard après avoir subi des viols à répétition, tandis que d'autres disparaissent sans laisser de trace13.</a:t>
            </a:r>
          </a:p>
          <a:p>
            <a:r>
              <a:rPr lang="fr-FR" sz="1200" b="0" kern="1200" dirty="0" smtClean="0">
                <a:solidFill>
                  <a:schemeClr val="tx1"/>
                </a:solidFill>
                <a:latin typeface="+mn-lt"/>
                <a:ea typeface="ＭＳ Ｐゴシック" charset="0"/>
                <a:cs typeface="ＭＳ Ｐゴシック" charset="0"/>
              </a:rPr>
              <a:t>À la suite du tollé international soulevé par cet évènement, des dissensions apparaissent au sein du CNDD14 et le 3 décembre 2009, alors que </a:t>
            </a:r>
            <a:r>
              <a:rPr lang="fr-FR" sz="1200" b="0" kern="1200" dirty="0" smtClean="0">
                <a:solidFill>
                  <a:schemeClr val="tx1"/>
                </a:solidFill>
                <a:latin typeface="+mn-lt"/>
                <a:ea typeface="ＭＳ Ｐゴシック" charset="0"/>
                <a:cs typeface="ＭＳ Ｐゴシック" charset="0"/>
                <a:hlinkClick r:id="rId9"/>
              </a:rPr>
              <a:t>Sékouba Konaté est en voyage au </a:t>
            </a:r>
            <a:r>
              <a:rPr lang="fr-FR" sz="1200" b="0" kern="1200" dirty="0" smtClean="0">
                <a:solidFill>
                  <a:schemeClr val="tx1"/>
                </a:solidFill>
                <a:latin typeface="+mn-lt"/>
                <a:ea typeface="ＭＳ Ｐゴシック" charset="0"/>
                <a:cs typeface="ＭＳ Ｐゴシック" charset="0"/>
                <a:hlinkClick r:id="rId10"/>
              </a:rPr>
              <a:t>Liban, le président est grièvement blessé par son aide de camp </a:t>
            </a:r>
            <a:r>
              <a:rPr lang="fr-FR" sz="1200" b="0" kern="1200" dirty="0" smtClean="0">
                <a:solidFill>
                  <a:schemeClr val="tx1"/>
                </a:solidFill>
                <a:latin typeface="+mn-lt"/>
                <a:ea typeface="ＭＳ Ｐゴシック" charset="0"/>
                <a:cs typeface="ＭＳ Ｐゴシック" charset="0"/>
                <a:hlinkClick r:id="rId11"/>
              </a:rPr>
              <a:t>Aboubacar Sidiki Diakité - ce dernier avait été mis en cause explicitement par des diplomates étrangers pour son rôle dans le massacre du 28 septembre, et craignait d'être "lâché" par son président et livré à la justice. Dadis Camara est hospitalisé au Maroc le 4, et Sékouba Konaté rentre au pays pour assurer l'intérim.</a:t>
            </a:r>
          </a:p>
          <a:p>
            <a:r>
              <a:rPr lang="fr-FR" sz="1200" b="1" kern="1200" dirty="0" smtClean="0">
                <a:solidFill>
                  <a:schemeClr val="tx1"/>
                </a:solidFill>
                <a:latin typeface="+mn-lt"/>
                <a:ea typeface="ＭＳ Ｐゴシック" charset="0"/>
                <a:cs typeface="ＭＳ Ｐゴシック" charset="0"/>
              </a:rPr>
              <a:t>La transition de </a:t>
            </a:r>
            <a:r>
              <a:rPr lang="fr-FR" sz="1200" b="1" kern="1200" dirty="0" err="1" smtClean="0">
                <a:solidFill>
                  <a:schemeClr val="tx1"/>
                </a:solidFill>
                <a:latin typeface="+mn-lt"/>
                <a:ea typeface="ＭＳ Ｐゴシック" charset="0"/>
                <a:cs typeface="ＭＳ Ｐゴシック" charset="0"/>
              </a:rPr>
              <a:t>Sékouba</a:t>
            </a:r>
            <a:r>
              <a:rPr lang="fr-FR" sz="1200" b="1" kern="1200" dirty="0" smtClean="0">
                <a:solidFill>
                  <a:schemeClr val="tx1"/>
                </a:solidFill>
                <a:latin typeface="+mn-lt"/>
                <a:ea typeface="ＭＳ Ｐゴシック" charset="0"/>
                <a:cs typeface="ＭＳ Ｐゴシック" charset="0"/>
              </a:rPr>
              <a:t> Konaté</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12"/>
              </a:rPr>
              <a:t>modifier | </a:t>
            </a:r>
            <a:r>
              <a:rPr lang="fr-FR" sz="1200" b="0" kern="1200" dirty="0" smtClean="0">
                <a:solidFill>
                  <a:schemeClr val="tx1"/>
                </a:solidFill>
                <a:latin typeface="+mn-lt"/>
                <a:ea typeface="ＭＳ Ｐゴシック" charset="0"/>
                <a:cs typeface="ＭＳ Ｐゴシック" charset="0"/>
                <a:hlinkClick r:id="rId13"/>
              </a:rPr>
              <a:t>modifier le code]</a:t>
            </a:r>
            <a:endParaRPr lang="fr-FR" sz="1200" b="1" kern="1200" dirty="0" smtClean="0">
              <a:solidFill>
                <a:schemeClr val="tx1"/>
              </a:solidFill>
              <a:latin typeface="+mn-lt"/>
              <a:ea typeface="ＭＳ Ｐゴシック" charset="0"/>
              <a:cs typeface="ＭＳ Ｐゴシック" charset="0"/>
              <a:hlinkClick r:id="rId13"/>
            </a:endParaRPr>
          </a:p>
          <a:p>
            <a:r>
              <a:rPr lang="fr-FR" sz="1200" b="0" kern="1200" dirty="0" smtClean="0">
                <a:solidFill>
                  <a:schemeClr val="tx1"/>
                </a:solidFill>
                <a:latin typeface="+mn-lt"/>
                <a:ea typeface="ＭＳ Ｐゴシック" charset="0"/>
                <a:cs typeface="ＭＳ Ｐゴシック" charset="0"/>
              </a:rPr>
              <a:t>Le 12 janvier 2010, </a:t>
            </a:r>
            <a:r>
              <a:rPr lang="fr-FR" sz="1200" b="0" kern="1200" dirty="0" smtClean="0">
                <a:solidFill>
                  <a:schemeClr val="tx1"/>
                </a:solidFill>
                <a:latin typeface="+mn-lt"/>
                <a:ea typeface="ＭＳ Ｐゴシック" charset="0"/>
                <a:cs typeface="ＭＳ Ｐゴシック" charset="0"/>
                <a:hlinkClick r:id="rId5"/>
              </a:rPr>
              <a:t>Moussa Dadis Camara est renvoyé vers le </a:t>
            </a:r>
            <a:r>
              <a:rPr lang="fr-FR" sz="1200" b="0" kern="1200" dirty="0" smtClean="0">
                <a:solidFill>
                  <a:schemeClr val="tx1"/>
                </a:solidFill>
                <a:latin typeface="+mn-lt"/>
                <a:ea typeface="ＭＳ Ｐゴシック" charset="0"/>
                <a:cs typeface="ＭＳ Ｐゴシック" charset="0"/>
                <a:hlinkClick r:id="rId14"/>
              </a:rPr>
              <a:t>Burkina Faso par le </a:t>
            </a:r>
            <a:r>
              <a:rPr lang="fr-FR" sz="1200" b="0" kern="1200" dirty="0" smtClean="0">
                <a:solidFill>
                  <a:schemeClr val="tx1"/>
                </a:solidFill>
                <a:latin typeface="+mn-lt"/>
                <a:ea typeface="ＭＳ Ｐゴシック" charset="0"/>
                <a:cs typeface="ＭＳ Ｐゴシック" charset="0"/>
                <a:hlinkClick r:id="rId15"/>
              </a:rPr>
              <a:t>Maroc pour y continuer sa convalescence. C'est ainsi que le 15 janvier, un accord sera trouvé entre Dadis et Sékouba pour que ce dernier soit reconnu Président de la transition. Cet accord stipule qu'un premier ministre issu des Forces Vives (Partis d'opposition, syndicats, société civile) soit nommé dans le but de former un gouvernement d'Union nationale et de conduire le pays vers des élections libres et transparentes dans les six (6) mois. Aussi, aucun membre du gouvernement d'union nationale, de la junte, du Conseil National de la Transition et des Forces de Défense et de Sécurité n'aura le droit de se porter candidat aux prochaines échéances électorales.</a:t>
            </a:r>
          </a:p>
          <a:p>
            <a:r>
              <a:rPr lang="fr-FR" sz="1200" b="0" kern="1200" dirty="0" smtClean="0">
                <a:solidFill>
                  <a:schemeClr val="tx1"/>
                </a:solidFill>
                <a:latin typeface="+mn-lt"/>
                <a:ea typeface="ＭＳ Ｐゴシック" charset="0"/>
                <a:cs typeface="ＭＳ Ｐゴシック" charset="0"/>
              </a:rPr>
              <a:t>Le 16 janvier, </a:t>
            </a:r>
            <a:r>
              <a:rPr lang="fr-FR" sz="1200" b="0" kern="1200" dirty="0" err="1" smtClean="0">
                <a:solidFill>
                  <a:schemeClr val="tx1"/>
                </a:solidFill>
                <a:latin typeface="+mn-lt"/>
                <a:ea typeface="ＭＳ Ｐゴシック" charset="0"/>
                <a:cs typeface="ＭＳ Ｐゴシック" charset="0"/>
              </a:rPr>
              <a:t>Dadis</a:t>
            </a:r>
            <a:r>
              <a:rPr lang="fr-FR" sz="1200" b="0" kern="1200" dirty="0" smtClean="0">
                <a:solidFill>
                  <a:schemeClr val="tx1"/>
                </a:solidFill>
                <a:latin typeface="+mn-lt"/>
                <a:ea typeface="ＭＳ Ｐゴシック" charset="0"/>
                <a:cs typeface="ＭＳ Ｐゴシック" charset="0"/>
              </a:rPr>
              <a:t>, dans une allocution à partir du palais présidentiel burkinabé, dit que la question de sa candidature est définitivement réglée, ainsi que celle des autres membres de la junte. </a:t>
            </a:r>
            <a:r>
              <a:rPr lang="fr-FR" sz="1200" b="0" kern="1200" dirty="0" smtClean="0">
                <a:solidFill>
                  <a:schemeClr val="tx1"/>
                </a:solidFill>
                <a:latin typeface="+mn-lt"/>
                <a:ea typeface="ＭＳ Ｐゴシック" charset="0"/>
                <a:cs typeface="ＭＳ Ｐゴシック" charset="0"/>
                <a:hlinkClick r:id="rId16"/>
              </a:rPr>
              <a:t>Jean-Marie Doré, doyen de l'opposition, est nommé Premier Ministre, Chef du gouvernement d'Union Nationale chargé d'organiser les futures élections présidentielles.</a:t>
            </a:r>
          </a:p>
          <a:p>
            <a:r>
              <a:rPr lang="fr-FR" sz="1200" b="0" kern="1200" dirty="0" smtClean="0">
                <a:solidFill>
                  <a:schemeClr val="tx1"/>
                </a:solidFill>
                <a:latin typeface="+mn-lt"/>
                <a:ea typeface="ＭＳ Ｐゴシック" charset="0"/>
                <a:cs typeface="ＭＳ Ｐゴシック" charset="0"/>
              </a:rPr>
              <a:t>Le 8 février 2010, la justice guinéenne ouvre un instruction judiciaire pour les crimes commis le 28 septembre 2009 à Conakry, 3 magistrats instructeurs sont nommés15 et le 3 juin 2010, la </a:t>
            </a:r>
            <a:r>
              <a:rPr lang="fr-FR" sz="1200" b="0" kern="1200" dirty="0" smtClean="0">
                <a:solidFill>
                  <a:schemeClr val="tx1"/>
                </a:solidFill>
                <a:latin typeface="+mn-lt"/>
                <a:ea typeface="ＭＳ Ｐゴシック" charset="0"/>
                <a:cs typeface="ＭＳ Ｐゴシック" charset="0"/>
                <a:hlinkClick r:id="rId17"/>
              </a:rPr>
              <a:t>FIDH, l'Organisation guinéenne de défense des droits de l'Homme et du citoyen (OGDH), 3 autres organisations guinéennes de victimes (AVIPA, AFADIS, AGORA) et 67 victimes se constituent parties civiles16.</a:t>
            </a:r>
          </a:p>
          <a:p>
            <a:r>
              <a:rPr lang="fr-FR" sz="1200" b="0" kern="1200" dirty="0" smtClean="0">
                <a:solidFill>
                  <a:schemeClr val="tx1"/>
                </a:solidFill>
                <a:latin typeface="+mn-lt"/>
                <a:ea typeface="ＭＳ Ｐゴシック" charset="0"/>
                <a:cs typeface="ＭＳ Ｐゴシック" charset="0"/>
              </a:rPr>
              <a:t>Le 7 mars 2010, </a:t>
            </a:r>
            <a:r>
              <a:rPr lang="fr-FR" sz="1200" b="0" kern="1200" dirty="0" err="1" smtClean="0">
                <a:solidFill>
                  <a:schemeClr val="tx1"/>
                </a:solidFill>
                <a:latin typeface="+mn-lt"/>
                <a:ea typeface="ＭＳ Ｐゴシック" charset="0"/>
                <a:cs typeface="ＭＳ Ｐゴシック" charset="0"/>
              </a:rPr>
              <a:t>Sékouba</a:t>
            </a:r>
            <a:r>
              <a:rPr lang="fr-FR" sz="1200" b="0" kern="1200" dirty="0" smtClean="0">
                <a:solidFill>
                  <a:schemeClr val="tx1"/>
                </a:solidFill>
                <a:latin typeface="+mn-lt"/>
                <a:ea typeface="ＭＳ Ｐゴシック" charset="0"/>
                <a:cs typeface="ＭＳ Ｐゴシック" charset="0"/>
              </a:rPr>
              <a:t> Konaté fixe par décret la date du premier tour de l'élection présidentielle au 27 juin 201017. Il tient parole et pour la première fois une </a:t>
            </a:r>
            <a:r>
              <a:rPr lang="fr-FR" sz="1200" b="0" kern="1200" dirty="0" smtClean="0">
                <a:solidFill>
                  <a:schemeClr val="tx1"/>
                </a:solidFill>
                <a:latin typeface="+mn-lt"/>
                <a:ea typeface="ＭＳ Ｐゴシック" charset="0"/>
                <a:cs typeface="ＭＳ Ｐゴシック" charset="0"/>
                <a:hlinkClick r:id="rId18"/>
              </a:rPr>
              <a:t>élection présidentielle en Guinée se déroule sans qu'aucun militaire ne soit candidat. Le second tour des élections présidentielles devait se tenir le 19 septembre 2010 mais a été reporté à une date ultérieure.</a:t>
            </a:r>
          </a:p>
          <a:p>
            <a:r>
              <a:rPr lang="fr-FR" sz="1200" b="0" kern="1200" dirty="0" smtClean="0">
                <a:solidFill>
                  <a:schemeClr val="tx1"/>
                </a:solidFill>
                <a:latin typeface="+mn-lt"/>
                <a:ea typeface="ＭＳ Ｐゴシック" charset="0"/>
                <a:cs typeface="ＭＳ Ｐゴシック" charset="0"/>
              </a:rPr>
              <a:t>Le 28 septembre 2010, un an après le massacre, les victimes et les ONG de défense des droits de l'Homme demandent le jugement des auteurs présumés des faits 18,19,20</a:t>
            </a:r>
          </a:p>
          <a:p>
            <a:r>
              <a:rPr lang="fr-FR" sz="1200" b="1" kern="1200" dirty="0" smtClean="0">
                <a:solidFill>
                  <a:schemeClr val="tx1"/>
                </a:solidFill>
                <a:latin typeface="+mn-lt"/>
                <a:ea typeface="ＭＳ Ｐゴシック" charset="0"/>
                <a:cs typeface="ＭＳ Ｐゴシック" charset="0"/>
              </a:rPr>
              <a:t>Alpha Condé, président élu démocratiquement</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19"/>
              </a:rPr>
              <a:t>modifier | </a:t>
            </a:r>
            <a:r>
              <a:rPr lang="fr-FR" sz="1200" b="0" kern="1200" dirty="0" smtClean="0">
                <a:solidFill>
                  <a:schemeClr val="tx1"/>
                </a:solidFill>
                <a:latin typeface="+mn-lt"/>
                <a:ea typeface="ＭＳ Ｐゴシック" charset="0"/>
                <a:cs typeface="ＭＳ Ｐゴシック" charset="0"/>
                <a:hlinkClick r:id="rId20"/>
              </a:rPr>
              <a:t>modifier le code]</a:t>
            </a:r>
            <a:endParaRPr lang="fr-FR" sz="1200" b="1" kern="1200" dirty="0" smtClean="0">
              <a:solidFill>
                <a:schemeClr val="tx1"/>
              </a:solidFill>
              <a:latin typeface="+mn-lt"/>
              <a:ea typeface="ＭＳ Ｐゴシック" charset="0"/>
              <a:cs typeface="ＭＳ Ｐゴシック" charset="0"/>
              <a:hlinkClick r:id="rId20"/>
            </a:endParaRPr>
          </a:p>
          <a:p>
            <a:endParaRPr lang="fr-FR" sz="1200" b="0" kern="1200" dirty="0" smtClean="0">
              <a:solidFill>
                <a:schemeClr val="tx1"/>
              </a:solidFill>
              <a:latin typeface="+mn-lt"/>
              <a:ea typeface="ＭＳ Ｐゴシック" charset="0"/>
              <a:cs typeface="ＭＳ Ｐゴシック" charset="0"/>
            </a:endParaRPr>
          </a:p>
          <a:p>
            <a:endParaRPr lang="fr-FR" sz="1200" b="0" kern="1200" dirty="0" smtClean="0">
              <a:solidFill>
                <a:schemeClr val="tx1"/>
              </a:solidFill>
              <a:latin typeface="+mn-lt"/>
              <a:ea typeface="ＭＳ Ｐゴシック" charset="0"/>
              <a:cs typeface="ＭＳ Ｐゴシック" charset="0"/>
              <a:hlinkClick r:id="rId21"/>
            </a:endParaRPr>
          </a:p>
          <a:p>
            <a:r>
              <a:rPr lang="fr-FR" sz="1200" b="0" kern="1200" dirty="0" smtClean="0">
                <a:solidFill>
                  <a:schemeClr val="tx1"/>
                </a:solidFill>
                <a:latin typeface="+mn-lt"/>
                <a:ea typeface="ＭＳ Ｐゴシック" charset="0"/>
                <a:cs typeface="ＭＳ Ｐゴシック" charset="0"/>
                <a:hlinkClick r:id="rId22"/>
              </a:rPr>
              <a:t>Alpha Condé, président de la République de Guinée depuis 2010.</a:t>
            </a:r>
          </a:p>
          <a:p>
            <a:r>
              <a:rPr lang="fr-FR" sz="1200" b="0" kern="1200" dirty="0" smtClean="0">
                <a:solidFill>
                  <a:schemeClr val="tx1"/>
                </a:solidFill>
                <a:latin typeface="+mn-lt"/>
                <a:ea typeface="ＭＳ Ｐゴシック" charset="0"/>
                <a:cs typeface="ＭＳ Ｐゴシック" charset="0"/>
              </a:rPr>
              <a:t>Le nouveau Chef de l’État guinéen a été élu démocratiquement sur un programme de modernisation et de reconstruction progressive de la Guinée.</a:t>
            </a:r>
          </a:p>
          <a:p>
            <a:r>
              <a:rPr lang="fr-FR" sz="1200" b="0" kern="1200" dirty="0" smtClean="0">
                <a:solidFill>
                  <a:schemeClr val="tx1"/>
                </a:solidFill>
                <a:latin typeface="+mn-lt"/>
                <a:ea typeface="ＭＳ Ｐゴシック" charset="0"/>
                <a:cs typeface="ＭＳ Ｐゴシック" charset="0"/>
              </a:rPr>
              <a:t>Le </a:t>
            </a:r>
            <a:r>
              <a:rPr lang="fr-FR" sz="1200" b="0" kern="1200" dirty="0" smtClean="0">
                <a:solidFill>
                  <a:schemeClr val="tx1"/>
                </a:solidFill>
                <a:latin typeface="+mn-lt"/>
                <a:ea typeface="ＭＳ Ｐゴシック" charset="0"/>
                <a:cs typeface="ＭＳ Ｐゴシック" charset="0"/>
                <a:hlinkClick r:id="rId23"/>
              </a:rPr>
              <a:t>7 novembre </a:t>
            </a:r>
            <a:r>
              <a:rPr lang="fr-FR" sz="1200" b="0" kern="1200" dirty="0" smtClean="0">
                <a:solidFill>
                  <a:schemeClr val="tx1"/>
                </a:solidFill>
                <a:latin typeface="+mn-lt"/>
                <a:ea typeface="ＭＳ Ｐゴシック" charset="0"/>
                <a:cs typeface="ＭＳ Ｐゴシック" charset="0"/>
                <a:hlinkClick r:id="rId24"/>
              </a:rPr>
              <a:t>2010, </a:t>
            </a:r>
            <a:r>
              <a:rPr lang="fr-FR" sz="1200" b="0" kern="1200" dirty="0" smtClean="0">
                <a:solidFill>
                  <a:schemeClr val="tx1"/>
                </a:solidFill>
                <a:latin typeface="+mn-lt"/>
                <a:ea typeface="ＭＳ Ｐゴシック" charset="0"/>
                <a:cs typeface="ＭＳ Ｐゴシック" charset="0"/>
                <a:hlinkClick r:id="rId22"/>
              </a:rPr>
              <a:t>Alpha Condé (candidat du RPG et de l'Alliance Arc-En-Ciel) obtient 52,5 % des suffrages face à son adversaire </a:t>
            </a:r>
            <a:r>
              <a:rPr lang="fr-FR" sz="1200" b="0" kern="1200" dirty="0" smtClean="0">
                <a:solidFill>
                  <a:schemeClr val="tx1"/>
                </a:solidFill>
                <a:latin typeface="+mn-lt"/>
                <a:ea typeface="ＭＳ Ｐゴシック" charset="0"/>
                <a:cs typeface="ＭＳ Ｐゴシック" charset="0"/>
                <a:hlinkClick r:id="rId25"/>
              </a:rPr>
              <a:t>Cellou Dalein Diallo (candidat de l'UFDG et de l'Alliance des bâtisseurs), qui a fini par accepter les résultats de la cour suprême qu'il avait initialement contesté en raison de soupçons d'irrégularités21. Le président Alpha Condé est élu pour un mandat de 5 ans.</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8</a:t>
            </a:fld>
            <a:endParaRPr lang="fr-FR"/>
          </a:p>
        </p:txBody>
      </p:sp>
    </p:spTree>
    <p:extLst>
      <p:ext uri="{BB962C8B-B14F-4D97-AF65-F5344CB8AC3E}">
        <p14:creationId xmlns:p14="http://schemas.microsoft.com/office/powerpoint/2010/main" val="388299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ＭＳ Ｐゴシック" charset="0"/>
                <a:cs typeface="ＭＳ Ｐゴシック" charset="0"/>
              </a:rPr>
              <a:t>Politique et administration[</a:t>
            </a:r>
            <a:r>
              <a:rPr lang="fr-FR" sz="1200" kern="1200" dirty="0" smtClean="0">
                <a:solidFill>
                  <a:schemeClr val="tx1"/>
                </a:solidFill>
                <a:latin typeface="+mn-lt"/>
                <a:ea typeface="ＭＳ Ｐゴシック" charset="0"/>
                <a:cs typeface="ＭＳ Ｐゴシック" charset="0"/>
                <a:hlinkClick r:id="rId3"/>
              </a:rPr>
              <a:t>modifier | </a:t>
            </a:r>
            <a:r>
              <a:rPr lang="fr-FR" sz="1200" kern="1200" dirty="0" smtClean="0">
                <a:solidFill>
                  <a:schemeClr val="tx1"/>
                </a:solidFill>
                <a:latin typeface="+mn-lt"/>
                <a:ea typeface="ＭＳ Ｐゴシック" charset="0"/>
                <a:cs typeface="ＭＳ Ｐゴシック" charset="0"/>
                <a:hlinkClick r:id="rId4"/>
              </a:rPr>
              <a:t>modifier le code]</a:t>
            </a:r>
          </a:p>
          <a:p>
            <a:r>
              <a:rPr lang="fr-FR" sz="1200" kern="1200" dirty="0" smtClean="0">
                <a:solidFill>
                  <a:schemeClr val="tx1"/>
                </a:solidFill>
                <a:latin typeface="+mn-lt"/>
                <a:ea typeface="ＭＳ Ｐゴシック" charset="0"/>
                <a:cs typeface="ＭＳ Ｐゴシック" charset="0"/>
              </a:rPr>
              <a:t>Articles détaillés : </a:t>
            </a:r>
            <a:r>
              <a:rPr lang="fr-FR" sz="1200" kern="1200" dirty="0" smtClean="0">
                <a:solidFill>
                  <a:schemeClr val="tx1"/>
                </a:solidFill>
                <a:latin typeface="+mn-lt"/>
                <a:ea typeface="ＭＳ Ｐゴシック" charset="0"/>
                <a:cs typeface="ＭＳ Ｐゴシック" charset="0"/>
                <a:hlinkClick r:id="rId5"/>
              </a:rPr>
              <a:t>Politique en Guinée et </a:t>
            </a:r>
            <a:r>
              <a:rPr lang="fr-FR" sz="1200" kern="1200" dirty="0" smtClean="0">
                <a:solidFill>
                  <a:schemeClr val="tx1"/>
                </a:solidFill>
                <a:latin typeface="+mn-lt"/>
                <a:ea typeface="ＭＳ Ｐゴシック" charset="0"/>
                <a:cs typeface="ＭＳ Ｐゴシック" charset="0"/>
                <a:hlinkClick r:id="rId6"/>
              </a:rPr>
              <a:t>Constitution de la Guinée.</a:t>
            </a:r>
          </a:p>
          <a:p>
            <a:r>
              <a:rPr lang="fr-FR" sz="1200" kern="1200" dirty="0" smtClean="0">
                <a:solidFill>
                  <a:schemeClr val="tx1"/>
                </a:solidFill>
                <a:latin typeface="+mn-lt"/>
                <a:ea typeface="ＭＳ Ｐゴシック" charset="0"/>
                <a:cs typeface="ＭＳ Ｐゴシック" charset="0"/>
              </a:rPr>
              <a:t>La Guinée est une </a:t>
            </a:r>
            <a:r>
              <a:rPr lang="fr-FR" sz="1200" kern="1200" dirty="0" smtClean="0">
                <a:solidFill>
                  <a:schemeClr val="tx1"/>
                </a:solidFill>
                <a:latin typeface="+mn-lt"/>
                <a:ea typeface="ＭＳ Ｐゴシック" charset="0"/>
                <a:cs typeface="ＭＳ Ｐゴシック" charset="0"/>
                <a:hlinkClick r:id="rId7"/>
              </a:rPr>
              <a:t>République, avec comme chef d'État, le </a:t>
            </a:r>
            <a:r>
              <a:rPr lang="fr-FR" sz="1200" kern="1200" dirty="0" smtClean="0">
                <a:solidFill>
                  <a:schemeClr val="tx1"/>
                </a:solidFill>
                <a:latin typeface="+mn-lt"/>
                <a:ea typeface="ＭＳ Ｐゴシック" charset="0"/>
                <a:cs typeface="ＭＳ Ｐゴシック" charset="0"/>
                <a:hlinkClick r:id="rId8"/>
              </a:rPr>
              <a:t>président, élu par le peuple pour un mandat de cinq ans. Cette période initialement fixée à 5 ans a été modifiée à 7 ans par la Constitution de 2003, puis re-modifiée par le conseil national de transition (CNT) en 2010 pour une durée de 5 ans renouvelable une fois. La fonction de président a été occupée par </a:t>
            </a:r>
            <a:r>
              <a:rPr lang="fr-FR" sz="1200" kern="1200" dirty="0" smtClean="0">
                <a:solidFill>
                  <a:schemeClr val="tx1"/>
                </a:solidFill>
                <a:latin typeface="+mn-lt"/>
                <a:ea typeface="ＭＳ Ｐゴシック" charset="0"/>
                <a:cs typeface="ＭＳ Ｐゴシック" charset="0"/>
                <a:hlinkClick r:id="rId9"/>
              </a:rPr>
              <a:t>Lansana Conté du </a:t>
            </a:r>
            <a:r>
              <a:rPr lang="fr-FR" sz="1200" kern="1200" dirty="0" smtClean="0">
                <a:solidFill>
                  <a:schemeClr val="tx1"/>
                </a:solidFill>
                <a:latin typeface="+mn-lt"/>
                <a:ea typeface="ＭＳ Ｐゴシック" charset="0"/>
                <a:cs typeface="ＭＳ Ｐゴシック" charset="0"/>
                <a:hlinkClick r:id="rId10"/>
              </a:rPr>
              <a:t>5 </a:t>
            </a:r>
            <a:r>
              <a:rPr lang="fr-FR" sz="1200" kern="1200" dirty="0" smtClean="0">
                <a:solidFill>
                  <a:schemeClr val="tx1"/>
                </a:solidFill>
                <a:latin typeface="+mn-lt"/>
                <a:ea typeface="ＭＳ Ｐゴシック" charset="0"/>
                <a:cs typeface="ＭＳ Ｐゴシック" charset="0"/>
                <a:hlinkClick r:id="rId11"/>
              </a:rPr>
              <a:t>avril </a:t>
            </a:r>
            <a:r>
              <a:rPr lang="fr-FR" sz="1200" kern="1200" dirty="0" smtClean="0">
                <a:solidFill>
                  <a:schemeClr val="tx1"/>
                </a:solidFill>
                <a:latin typeface="+mn-lt"/>
                <a:ea typeface="ＭＳ Ｐゴシック" charset="0"/>
                <a:cs typeface="ＭＳ Ｐゴシック" charset="0"/>
                <a:hlinkClick r:id="rId12"/>
              </a:rPr>
              <a:t>1984 au </a:t>
            </a:r>
            <a:r>
              <a:rPr lang="fr-FR" sz="1200" kern="1200" dirty="0" smtClean="0">
                <a:solidFill>
                  <a:schemeClr val="tx1"/>
                </a:solidFill>
                <a:latin typeface="+mn-lt"/>
                <a:ea typeface="ＭＳ Ｐゴシック" charset="0"/>
                <a:cs typeface="ＭＳ Ｐゴシック" charset="0"/>
                <a:hlinkClick r:id="rId13"/>
              </a:rPr>
              <a:t>22 </a:t>
            </a:r>
            <a:r>
              <a:rPr lang="fr-FR" sz="1200" kern="1200" dirty="0" smtClean="0">
                <a:solidFill>
                  <a:schemeClr val="tx1"/>
                </a:solidFill>
                <a:latin typeface="+mn-lt"/>
                <a:ea typeface="ＭＳ Ｐゴシック" charset="0"/>
                <a:cs typeface="ＭＳ Ｐゴシック" charset="0"/>
                <a:hlinkClick r:id="rId14"/>
              </a:rPr>
              <a:t>décembre </a:t>
            </a:r>
            <a:r>
              <a:rPr lang="fr-FR" sz="1200" kern="1200" dirty="0" smtClean="0">
                <a:solidFill>
                  <a:schemeClr val="tx1"/>
                </a:solidFill>
                <a:latin typeface="+mn-lt"/>
                <a:ea typeface="ＭＳ Ｐゴシック" charset="0"/>
                <a:cs typeface="ＭＳ Ｐゴシック" charset="0"/>
                <a:hlinkClick r:id="rId15"/>
              </a:rPr>
              <a:t>2008. Le </a:t>
            </a:r>
            <a:r>
              <a:rPr lang="fr-FR" sz="1200" kern="1200" dirty="0" smtClean="0">
                <a:solidFill>
                  <a:schemeClr val="tx1"/>
                </a:solidFill>
                <a:latin typeface="+mn-lt"/>
                <a:ea typeface="ＭＳ Ｐゴシック" charset="0"/>
                <a:cs typeface="ＭＳ Ｐゴシック" charset="0"/>
                <a:hlinkClick r:id="rId16"/>
              </a:rPr>
              <a:t>Premier ministre est désigné par le chef de l'État. Depuis le 15 novembre 2010, après la première élection présidentielle libre depuis l'indépendance en 1958, </a:t>
            </a:r>
            <a:r>
              <a:rPr lang="fr-FR" sz="1200" kern="1200" dirty="0" smtClean="0">
                <a:solidFill>
                  <a:schemeClr val="tx1"/>
                </a:solidFill>
                <a:latin typeface="+mn-lt"/>
                <a:ea typeface="ＭＳ Ｐゴシック" charset="0"/>
                <a:cs typeface="ＭＳ Ｐゴシック" charset="0"/>
                <a:hlinkClick r:id="rId17"/>
              </a:rPr>
              <a:t>Alpha Condé est élu à la tête du pays dans la contestation.</a:t>
            </a:r>
          </a:p>
          <a:p>
            <a:r>
              <a:rPr lang="fr-FR" sz="1200" kern="1200" dirty="0" smtClean="0">
                <a:solidFill>
                  <a:schemeClr val="tx1"/>
                </a:solidFill>
                <a:latin typeface="+mn-lt"/>
                <a:ea typeface="ＭＳ Ｐゴシック" charset="0"/>
                <a:cs typeface="ＭＳ Ｐゴシック" charset="0"/>
              </a:rPr>
              <a:t>Depuis l'instauration du multipartisme en avril </a:t>
            </a:r>
            <a:r>
              <a:rPr lang="fr-FR" sz="1200" kern="1200" dirty="0" smtClean="0">
                <a:solidFill>
                  <a:schemeClr val="tx1"/>
                </a:solidFill>
                <a:latin typeface="+mn-lt"/>
                <a:ea typeface="ＭＳ Ｐゴシック" charset="0"/>
                <a:cs typeface="ＭＳ Ｐゴシック" charset="0"/>
                <a:hlinkClick r:id="rId18"/>
              </a:rPr>
              <a:t>1992, une quarantaine de nouveaux partis ont été reconnus.</a:t>
            </a:r>
          </a:p>
          <a:p>
            <a:r>
              <a:rPr lang="fr-FR" sz="1200" kern="1200" dirty="0" smtClean="0">
                <a:solidFill>
                  <a:schemeClr val="tx1"/>
                </a:solidFill>
                <a:latin typeface="+mn-lt"/>
                <a:ea typeface="ＭＳ Ｐゴシック" charset="0"/>
                <a:cs typeface="ＭＳ Ｐゴシック" charset="0"/>
              </a:rPr>
              <a:t>Le </a:t>
            </a:r>
            <a:r>
              <a:rPr lang="fr-FR" sz="1200" kern="1200" dirty="0" smtClean="0">
                <a:solidFill>
                  <a:schemeClr val="tx1"/>
                </a:solidFill>
                <a:latin typeface="+mn-lt"/>
                <a:ea typeface="ＭＳ Ｐゴシック" charset="0"/>
                <a:cs typeface="ＭＳ Ｐゴシック" charset="0"/>
                <a:hlinkClick r:id="rId19"/>
              </a:rPr>
              <a:t>pouvoir législatif est assuré par un </a:t>
            </a:r>
            <a:r>
              <a:rPr lang="fr-FR" sz="1200" kern="1200" dirty="0" smtClean="0">
                <a:solidFill>
                  <a:schemeClr val="tx1"/>
                </a:solidFill>
                <a:latin typeface="+mn-lt"/>
                <a:ea typeface="ＭＳ Ｐゴシック" charset="0"/>
                <a:cs typeface="ＭＳ Ｐゴシック" charset="0"/>
                <a:hlinkClick r:id="rId20"/>
              </a:rPr>
              <a:t>parlement composé d'une seule chambre, l'</a:t>
            </a:r>
            <a:r>
              <a:rPr lang="fr-FR" sz="1200" kern="1200" dirty="0" smtClean="0">
                <a:solidFill>
                  <a:schemeClr val="tx1"/>
                </a:solidFill>
                <a:latin typeface="+mn-lt"/>
                <a:ea typeface="ＭＳ Ｐゴシック" charset="0"/>
                <a:cs typeface="ＭＳ Ｐゴシック" charset="0"/>
                <a:hlinkClick r:id="rId21"/>
              </a:rPr>
              <a:t>Assemblée nationale, où siègent 114 députés élus par le peuple pour un mandat de 5 ans.</a:t>
            </a:r>
          </a:p>
          <a:p>
            <a:r>
              <a:rPr lang="fr-FR" sz="1200" kern="1200" dirty="0" smtClean="0">
                <a:solidFill>
                  <a:schemeClr val="tx1"/>
                </a:solidFill>
                <a:latin typeface="+mn-lt"/>
                <a:ea typeface="ＭＳ Ｐゴシック" charset="0"/>
                <a:cs typeface="ＭＳ Ｐゴシック" charset="0"/>
              </a:rPr>
              <a:t>La Constitution et l'Assemblée nationale ont été suspendues en décembre 2008 après le putsch du CNDD avec à sa tête le capitaine Moussa </a:t>
            </a:r>
            <a:r>
              <a:rPr lang="fr-FR" sz="1200" kern="1200" dirty="0" err="1" smtClean="0">
                <a:solidFill>
                  <a:schemeClr val="tx1"/>
                </a:solidFill>
                <a:latin typeface="+mn-lt"/>
                <a:ea typeface="ＭＳ Ｐゴシック" charset="0"/>
                <a:cs typeface="ＭＳ Ｐゴシック" charset="0"/>
              </a:rPr>
              <a:t>Dadis</a:t>
            </a:r>
            <a:r>
              <a:rPr lang="fr-FR" sz="1200" kern="1200" dirty="0" smtClean="0">
                <a:solidFill>
                  <a:schemeClr val="tx1"/>
                </a:solidFill>
                <a:latin typeface="+mn-lt"/>
                <a:ea typeface="ＭＳ Ｐゴシック" charset="0"/>
                <a:cs typeface="ＭＳ Ｐゴシック" charset="0"/>
              </a:rPr>
              <a:t> Camara. La nouvelle constitution a été adoptée par le CNT le 19 avril 2010 et promulguée par le Général </a:t>
            </a:r>
            <a:r>
              <a:rPr lang="fr-FR" sz="1200" kern="1200" dirty="0" err="1" smtClean="0">
                <a:solidFill>
                  <a:schemeClr val="tx1"/>
                </a:solidFill>
                <a:latin typeface="+mn-lt"/>
                <a:ea typeface="ＭＳ Ｐゴシック" charset="0"/>
                <a:cs typeface="ＭＳ Ｐゴシック" charset="0"/>
              </a:rPr>
              <a:t>Sékouba</a:t>
            </a:r>
            <a:r>
              <a:rPr lang="fr-FR" sz="1200" kern="1200" dirty="0" smtClean="0">
                <a:solidFill>
                  <a:schemeClr val="tx1"/>
                </a:solidFill>
                <a:latin typeface="+mn-lt"/>
                <a:ea typeface="ＭＳ Ｐゴシック" charset="0"/>
                <a:cs typeface="ＭＳ Ｐゴシック" charset="0"/>
              </a:rPr>
              <a:t> Konaté par décret le 7 mai 2010.</a:t>
            </a:r>
          </a:p>
          <a:p>
            <a:r>
              <a:rPr lang="fr-FR" sz="1200" kern="1200" dirty="0" smtClean="0">
                <a:solidFill>
                  <a:schemeClr val="tx1"/>
                </a:solidFill>
                <a:latin typeface="+mn-lt"/>
                <a:ea typeface="ＭＳ Ｐゴシック" charset="0"/>
                <a:cs typeface="ＭＳ Ｐゴシック" charset="0"/>
              </a:rPr>
              <a:t>L'ONG </a:t>
            </a:r>
            <a:r>
              <a:rPr lang="fr-FR" sz="1200" kern="1200" dirty="0" smtClean="0">
                <a:solidFill>
                  <a:schemeClr val="tx1"/>
                </a:solidFill>
                <a:latin typeface="+mn-lt"/>
                <a:ea typeface="ＭＳ Ｐゴシック" charset="0"/>
                <a:cs typeface="ＭＳ Ｐゴシック" charset="0"/>
                <a:hlinkClick r:id="rId22"/>
              </a:rPr>
              <a:t>Transparency International classe régulièrement la Guinée parmi les pays où la perception de la </a:t>
            </a:r>
            <a:r>
              <a:rPr lang="fr-FR" sz="1200" kern="1200" dirty="0" smtClean="0">
                <a:solidFill>
                  <a:schemeClr val="tx1"/>
                </a:solidFill>
                <a:latin typeface="+mn-lt"/>
                <a:ea typeface="ＭＳ Ｐゴシック" charset="0"/>
                <a:cs typeface="ＭＳ Ｐゴシック" charset="0"/>
                <a:hlinkClick r:id="rId23"/>
              </a:rPr>
              <a:t>corruption est la plus forte. Le thème de la corruption est récurrent dans les revendications des opposants et des organisations syndicales en Guinée.</a:t>
            </a:r>
          </a:p>
          <a:p>
            <a:r>
              <a:rPr lang="fr-FR" sz="1200" b="1" kern="1200" dirty="0" smtClean="0">
                <a:solidFill>
                  <a:schemeClr val="tx1"/>
                </a:solidFill>
                <a:latin typeface="+mn-lt"/>
                <a:ea typeface="ＭＳ Ｐゴシック" charset="0"/>
                <a:cs typeface="ＭＳ Ｐゴシック" charset="0"/>
              </a:rPr>
              <a:t>Cour suprême</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24"/>
              </a:rPr>
              <a:t>modifier | </a:t>
            </a:r>
            <a:r>
              <a:rPr lang="fr-FR" sz="1200" b="0" kern="1200" dirty="0" smtClean="0">
                <a:solidFill>
                  <a:schemeClr val="tx1"/>
                </a:solidFill>
                <a:latin typeface="+mn-lt"/>
                <a:ea typeface="ＭＳ Ｐゴシック" charset="0"/>
                <a:cs typeface="ＭＳ Ｐゴシック" charset="0"/>
                <a:hlinkClick r:id="rId25"/>
              </a:rPr>
              <a:t>modifier le code]</a:t>
            </a:r>
            <a:endParaRPr lang="fr-FR" sz="1200" b="1" kern="1200" dirty="0" smtClean="0">
              <a:solidFill>
                <a:schemeClr val="tx1"/>
              </a:solidFill>
              <a:latin typeface="+mn-lt"/>
              <a:ea typeface="ＭＳ Ｐゴシック" charset="0"/>
              <a:cs typeface="ＭＳ Ｐゴシック" charset="0"/>
              <a:hlinkClick r:id="rId25"/>
            </a:endParaRPr>
          </a:p>
          <a:p>
            <a:r>
              <a:rPr lang="fr-FR" sz="1200" b="0" kern="1200" dirty="0" smtClean="0">
                <a:solidFill>
                  <a:schemeClr val="tx1"/>
                </a:solidFill>
                <a:latin typeface="+mn-lt"/>
                <a:ea typeface="ＭＳ Ｐゴシック" charset="0"/>
                <a:cs typeface="ＭＳ Ｐゴシック" charset="0"/>
              </a:rPr>
              <a:t>La plus haute autorité </a:t>
            </a:r>
            <a:r>
              <a:rPr lang="fr-FR" sz="1200" b="0" kern="1200" dirty="0" smtClean="0">
                <a:solidFill>
                  <a:schemeClr val="tx1"/>
                </a:solidFill>
                <a:latin typeface="+mn-lt"/>
                <a:ea typeface="ＭＳ Ｐゴシック" charset="0"/>
                <a:cs typeface="ＭＳ Ｐゴシック" charset="0"/>
                <a:hlinkClick r:id="rId26"/>
              </a:rPr>
              <a:t>judiciaire est la Cour suprême, qui dispose de trois chambres :</a:t>
            </a:r>
          </a:p>
          <a:p>
            <a:r>
              <a:rPr lang="fr-FR" sz="1200" b="0" kern="1200" dirty="0" smtClean="0">
                <a:solidFill>
                  <a:schemeClr val="tx1"/>
                </a:solidFill>
                <a:latin typeface="+mn-lt"/>
                <a:ea typeface="ＭＳ Ｐゴシック" charset="0"/>
                <a:cs typeface="ＭＳ Ｐゴシック" charset="0"/>
              </a:rPr>
              <a:t>une chambre constitutionnelle et administrative ;</a:t>
            </a:r>
          </a:p>
          <a:p>
            <a:r>
              <a:rPr lang="fr-FR" sz="1200" b="0" kern="1200" dirty="0" smtClean="0">
                <a:solidFill>
                  <a:schemeClr val="tx1"/>
                </a:solidFill>
                <a:latin typeface="+mn-lt"/>
                <a:ea typeface="ＭＳ Ｐゴシック" charset="0"/>
                <a:cs typeface="ＭＳ Ｐゴシック" charset="0"/>
              </a:rPr>
              <a:t>une chambre judiciaire (civile, pénale et économique) ;</a:t>
            </a:r>
          </a:p>
          <a:p>
            <a:r>
              <a:rPr lang="fr-FR" sz="1200" b="0" kern="1200" dirty="0" smtClean="0">
                <a:solidFill>
                  <a:schemeClr val="tx1"/>
                </a:solidFill>
                <a:latin typeface="+mn-lt"/>
                <a:ea typeface="ＭＳ Ｐゴシック" charset="0"/>
                <a:cs typeface="ＭＳ Ｐゴシック" charset="0"/>
              </a:rPr>
              <a:t>une chambre des comptes.</a:t>
            </a:r>
          </a:p>
          <a:p>
            <a:r>
              <a:rPr lang="fr-FR" sz="1200" b="0" kern="1200" dirty="0" smtClean="0">
                <a:solidFill>
                  <a:schemeClr val="tx1"/>
                </a:solidFill>
                <a:latin typeface="+mn-lt"/>
                <a:ea typeface="ＭＳ Ｐゴシック" charset="0"/>
                <a:cs typeface="ＭＳ Ｐゴシック" charset="0"/>
              </a:rPr>
              <a:t>Le premier président de la cour suprême est en même temps président de la chambre constitutionnelle et administrative.</a:t>
            </a:r>
          </a:p>
          <a:p>
            <a:r>
              <a:rPr lang="fr-FR" sz="1200" b="1" kern="1200" dirty="0" smtClean="0">
                <a:solidFill>
                  <a:schemeClr val="tx1"/>
                </a:solidFill>
                <a:latin typeface="+mn-lt"/>
                <a:ea typeface="ＭＳ Ｐゴシック" charset="0"/>
                <a:cs typeface="ＭＳ Ｐゴシック" charset="0"/>
              </a:rPr>
              <a:t>Administration nationale</a:t>
            </a:r>
            <a:r>
              <a:rPr lang="fr-FR" sz="1200" b="0" kern="1200" dirty="0" smtClean="0">
                <a:solidFill>
                  <a:schemeClr val="tx1"/>
                </a:solidFill>
                <a:latin typeface="+mn-lt"/>
                <a:ea typeface="ＭＳ Ｐゴシック" charset="0"/>
                <a:cs typeface="ＭＳ Ｐゴシック" charset="0"/>
              </a:rPr>
              <a:t>[</a:t>
            </a:r>
            <a:r>
              <a:rPr lang="fr-FR" sz="1200" b="0" kern="1200" dirty="0" smtClean="0">
                <a:solidFill>
                  <a:schemeClr val="tx1"/>
                </a:solidFill>
                <a:latin typeface="+mn-lt"/>
                <a:ea typeface="ＭＳ Ｐゴシック" charset="0"/>
                <a:cs typeface="ＭＳ Ｐゴシック" charset="0"/>
                <a:hlinkClick r:id="rId27"/>
              </a:rPr>
              <a:t>modifier | </a:t>
            </a:r>
            <a:r>
              <a:rPr lang="fr-FR" sz="1200" b="0" kern="1200" dirty="0" smtClean="0">
                <a:solidFill>
                  <a:schemeClr val="tx1"/>
                </a:solidFill>
                <a:latin typeface="+mn-lt"/>
                <a:ea typeface="ＭＳ Ｐゴシック" charset="0"/>
                <a:cs typeface="ＭＳ Ｐゴシック" charset="0"/>
                <a:hlinkClick r:id="rId28"/>
              </a:rPr>
              <a:t>modifier le code]</a:t>
            </a:r>
            <a:endParaRPr lang="fr-FR" sz="1200" b="1" kern="1200" dirty="0" smtClean="0">
              <a:solidFill>
                <a:schemeClr val="tx1"/>
              </a:solidFill>
              <a:latin typeface="+mn-lt"/>
              <a:ea typeface="ＭＳ Ｐゴシック" charset="0"/>
              <a:cs typeface="ＭＳ Ｐゴシック" charset="0"/>
              <a:hlinkClick r:id="rId28"/>
            </a:endParaRPr>
          </a:p>
          <a:p>
            <a:r>
              <a:rPr lang="fr-FR" sz="1200" b="0" kern="1200" dirty="0" smtClean="0">
                <a:solidFill>
                  <a:schemeClr val="tx1"/>
                </a:solidFill>
                <a:latin typeface="+mn-lt"/>
                <a:ea typeface="ＭＳ Ｐゴシック" charset="0"/>
                <a:cs typeface="ＭＳ Ｐゴシック" charset="0"/>
              </a:rPr>
              <a:t>Article détaillé : </a:t>
            </a:r>
            <a:r>
              <a:rPr lang="fr-FR" sz="1200" b="0" kern="1200" dirty="0" smtClean="0">
                <a:solidFill>
                  <a:schemeClr val="tx1"/>
                </a:solidFill>
                <a:latin typeface="+mn-lt"/>
                <a:ea typeface="ＭＳ Ｐゴシック" charset="0"/>
                <a:cs typeface="ＭＳ Ｐゴシック" charset="0"/>
                <a:hlinkClick r:id="rId29"/>
              </a:rPr>
              <a:t>Subdivisions de la Guinée.</a:t>
            </a:r>
          </a:p>
          <a:p>
            <a:r>
              <a:rPr lang="fr-FR" sz="1200" b="0" kern="1200" dirty="0" smtClean="0">
                <a:solidFill>
                  <a:schemeClr val="tx1"/>
                </a:solidFill>
                <a:latin typeface="+mn-lt"/>
                <a:ea typeface="ＭＳ Ｐゴシック" charset="0"/>
                <a:cs typeface="ＭＳ Ｐゴシック" charset="0"/>
              </a:rPr>
              <a:t>La Guinée est subdivisée en 8 régions administratives (dont une est constituée par </a:t>
            </a:r>
            <a:r>
              <a:rPr lang="fr-FR" sz="1200" b="0" kern="1200" dirty="0" smtClean="0">
                <a:solidFill>
                  <a:schemeClr val="tx1"/>
                </a:solidFill>
                <a:latin typeface="+mn-lt"/>
                <a:ea typeface="ＭＳ Ｐゴシック" charset="0"/>
                <a:cs typeface="ＭＳ Ｐゴシック" charset="0"/>
                <a:hlinkClick r:id="rId30"/>
              </a:rPr>
              <a:t>Conakry sa capitale), 33 préfectures et leurs 33 communes urbaines, et 303 communautés rurales de développement. Avant septembre </a:t>
            </a:r>
            <a:r>
              <a:rPr lang="fr-FR" sz="1200" b="0" kern="1200" dirty="0" smtClean="0">
                <a:solidFill>
                  <a:schemeClr val="tx1"/>
                </a:solidFill>
                <a:latin typeface="+mn-lt"/>
                <a:ea typeface="ＭＳ Ｐゴシック" charset="0"/>
                <a:cs typeface="ＭＳ Ｐゴシック" charset="0"/>
                <a:hlinkClick r:id="rId15"/>
              </a:rPr>
              <a:t>2008, </a:t>
            </a:r>
            <a:r>
              <a:rPr lang="fr-FR" sz="1200" b="0" kern="1200" dirty="0" smtClean="0">
                <a:solidFill>
                  <a:schemeClr val="tx1"/>
                </a:solidFill>
                <a:latin typeface="+mn-lt"/>
                <a:ea typeface="ＭＳ Ｐゴシック" charset="0"/>
                <a:cs typeface="ＭＳ Ｐゴシック" charset="0"/>
                <a:hlinkClick r:id="rId30"/>
              </a:rPr>
              <a:t>Conakry était divisée en 5 communes (Kaloum, Dixin, Matam, Ratoma et Matoto). Elle n'en constitue plus aujourd'hui qu'une seule.</a:t>
            </a:r>
            <a:endParaRPr lang="fr-FR" dirty="0"/>
          </a:p>
        </p:txBody>
      </p:sp>
      <p:sp>
        <p:nvSpPr>
          <p:cNvPr id="4" name="Espace réservé du numéro de diapositive 3"/>
          <p:cNvSpPr>
            <a:spLocks noGrp="1"/>
          </p:cNvSpPr>
          <p:nvPr>
            <p:ph type="sldNum" sz="quarter" idx="10"/>
          </p:nvPr>
        </p:nvSpPr>
        <p:spPr/>
        <p:txBody>
          <a:bodyPr/>
          <a:lstStyle/>
          <a:p>
            <a:pPr>
              <a:defRPr/>
            </a:pPr>
            <a:fld id="{0E9F01E3-52EF-FD45-910D-84F540D7E203}" type="slidenum">
              <a:rPr lang="fr-FR" smtClean="0"/>
              <a:pPr>
                <a:defRPr/>
              </a:pPr>
              <a:t>9</a:t>
            </a:fld>
            <a:endParaRPr lang="fr-FR"/>
          </a:p>
        </p:txBody>
      </p:sp>
    </p:spTree>
    <p:extLst>
      <p:ext uri="{BB962C8B-B14F-4D97-AF65-F5344CB8AC3E}">
        <p14:creationId xmlns:p14="http://schemas.microsoft.com/office/powerpoint/2010/main" val="388226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40636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7322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9263" y="836613"/>
            <a:ext cx="2038350" cy="5184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836613"/>
            <a:ext cx="5962650" cy="5184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416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13261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49841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4241088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836613"/>
            <a:ext cx="25511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387725" y="836613"/>
            <a:ext cx="25527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7646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33666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496149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03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70333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9476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4279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25147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9263" y="836613"/>
            <a:ext cx="2038350" cy="5184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836613"/>
            <a:ext cx="5962650" cy="5184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513316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DB318810-B992-7148-947B-CB1E4B0861CD}" type="slidenum">
              <a:rPr lang="fr-FR"/>
              <a:pPr>
                <a:defRPr/>
              </a:pPr>
              <a:t>‹#›</a:t>
            </a:fld>
            <a:endParaRPr lang="fr-FR"/>
          </a:p>
        </p:txBody>
      </p:sp>
    </p:spTree>
    <p:extLst>
      <p:ext uri="{BB962C8B-B14F-4D97-AF65-F5344CB8AC3E}">
        <p14:creationId xmlns:p14="http://schemas.microsoft.com/office/powerpoint/2010/main" val="64506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42A40CF3-E767-0443-A9A7-0AF9A7F0151D}" type="slidenum">
              <a:rPr lang="fr-FR"/>
              <a:pPr>
                <a:defRPr/>
              </a:pPr>
              <a:t>‹#›</a:t>
            </a:fld>
            <a:endParaRPr lang="fr-FR"/>
          </a:p>
        </p:txBody>
      </p:sp>
    </p:spTree>
    <p:extLst>
      <p:ext uri="{BB962C8B-B14F-4D97-AF65-F5344CB8AC3E}">
        <p14:creationId xmlns:p14="http://schemas.microsoft.com/office/powerpoint/2010/main" val="310830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D15C9C3D-1F16-6845-8C2B-A89D1FF29059}" type="slidenum">
              <a:rPr lang="fr-FR"/>
              <a:pPr>
                <a:defRPr/>
              </a:pPr>
              <a:t>‹#›</a:t>
            </a:fld>
            <a:endParaRPr lang="fr-FR"/>
          </a:p>
        </p:txBody>
      </p:sp>
    </p:spTree>
    <p:extLst>
      <p:ext uri="{BB962C8B-B14F-4D97-AF65-F5344CB8AC3E}">
        <p14:creationId xmlns:p14="http://schemas.microsoft.com/office/powerpoint/2010/main" val="1730602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411413" y="2457450"/>
            <a:ext cx="2947987"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511800" y="2457450"/>
            <a:ext cx="2947988" cy="287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3F34CAE6-1CBE-284A-AF55-DABB42A69D07}" type="slidenum">
              <a:rPr lang="fr-FR"/>
              <a:pPr>
                <a:defRPr/>
              </a:pPr>
              <a:t>‹#›</a:t>
            </a:fld>
            <a:endParaRPr lang="fr-FR"/>
          </a:p>
        </p:txBody>
      </p:sp>
    </p:spTree>
    <p:extLst>
      <p:ext uri="{BB962C8B-B14F-4D97-AF65-F5344CB8AC3E}">
        <p14:creationId xmlns:p14="http://schemas.microsoft.com/office/powerpoint/2010/main" val="674927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8" name="Espace réservé du numéro de diapositive 5"/>
          <p:cNvSpPr>
            <a:spLocks noGrp="1"/>
          </p:cNvSpPr>
          <p:nvPr>
            <p:ph type="sldNum" sz="quarter" idx="11"/>
          </p:nvPr>
        </p:nvSpPr>
        <p:spPr/>
        <p:txBody>
          <a:bodyPr/>
          <a:lstStyle>
            <a:lvl1pPr>
              <a:defRPr/>
            </a:lvl1pPr>
          </a:lstStyle>
          <a:p>
            <a:pPr>
              <a:defRPr/>
            </a:pPr>
            <a:fld id="{C5D833F8-2603-3341-A03A-B0D5BDB3291B}" type="slidenum">
              <a:rPr lang="fr-FR"/>
              <a:pPr>
                <a:defRPr/>
              </a:pPr>
              <a:t>‹#›</a:t>
            </a:fld>
            <a:endParaRPr lang="fr-FR"/>
          </a:p>
        </p:txBody>
      </p:sp>
    </p:spTree>
    <p:extLst>
      <p:ext uri="{BB962C8B-B14F-4D97-AF65-F5344CB8AC3E}">
        <p14:creationId xmlns:p14="http://schemas.microsoft.com/office/powerpoint/2010/main" val="892936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4" name="Espace réservé du numéro de diapositive 5"/>
          <p:cNvSpPr>
            <a:spLocks noGrp="1"/>
          </p:cNvSpPr>
          <p:nvPr>
            <p:ph type="sldNum" sz="quarter" idx="11"/>
          </p:nvPr>
        </p:nvSpPr>
        <p:spPr/>
        <p:txBody>
          <a:bodyPr/>
          <a:lstStyle>
            <a:lvl1pPr>
              <a:defRPr/>
            </a:lvl1pPr>
          </a:lstStyle>
          <a:p>
            <a:pPr>
              <a:defRPr/>
            </a:pPr>
            <a:fld id="{E13BB36A-6DA7-A74D-B4E8-7A5AAC0F1D71}" type="slidenum">
              <a:rPr lang="fr-FR"/>
              <a:pPr>
                <a:defRPr/>
              </a:pPr>
              <a:t>‹#›</a:t>
            </a:fld>
            <a:endParaRPr lang="fr-FR"/>
          </a:p>
        </p:txBody>
      </p:sp>
    </p:spTree>
    <p:extLst>
      <p:ext uri="{BB962C8B-B14F-4D97-AF65-F5344CB8AC3E}">
        <p14:creationId xmlns:p14="http://schemas.microsoft.com/office/powerpoint/2010/main" val="2861085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3" name="Espace réservé du numéro de diapositive 5"/>
          <p:cNvSpPr>
            <a:spLocks noGrp="1"/>
          </p:cNvSpPr>
          <p:nvPr>
            <p:ph type="sldNum" sz="quarter" idx="11"/>
          </p:nvPr>
        </p:nvSpPr>
        <p:spPr/>
        <p:txBody>
          <a:bodyPr/>
          <a:lstStyle>
            <a:lvl1pPr>
              <a:defRPr/>
            </a:lvl1pPr>
          </a:lstStyle>
          <a:p>
            <a:pPr>
              <a:defRPr/>
            </a:pPr>
            <a:fld id="{887FA519-5A02-D148-AC31-0CA190375C0D}" type="slidenum">
              <a:rPr lang="fr-FR"/>
              <a:pPr>
                <a:defRPr/>
              </a:pPr>
              <a:t>‹#›</a:t>
            </a:fld>
            <a:endParaRPr lang="fr-FR"/>
          </a:p>
        </p:txBody>
      </p:sp>
    </p:spTree>
    <p:extLst>
      <p:ext uri="{BB962C8B-B14F-4D97-AF65-F5344CB8AC3E}">
        <p14:creationId xmlns:p14="http://schemas.microsoft.com/office/powerpoint/2010/main" val="80895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727259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E2402615-5445-3748-9A00-341FCA028C6F}" type="slidenum">
              <a:rPr lang="fr-FR"/>
              <a:pPr>
                <a:defRPr/>
              </a:pPr>
              <a:t>‹#›</a:t>
            </a:fld>
            <a:endParaRPr lang="fr-FR"/>
          </a:p>
        </p:txBody>
      </p:sp>
    </p:spTree>
    <p:extLst>
      <p:ext uri="{BB962C8B-B14F-4D97-AF65-F5344CB8AC3E}">
        <p14:creationId xmlns:p14="http://schemas.microsoft.com/office/powerpoint/2010/main" val="9140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90DD10CC-E1C0-5647-B547-4C84A5751F2D}" type="slidenum">
              <a:rPr lang="fr-FR"/>
              <a:pPr>
                <a:defRPr/>
              </a:pPr>
              <a:t>‹#›</a:t>
            </a:fld>
            <a:endParaRPr lang="fr-FR"/>
          </a:p>
        </p:txBody>
      </p:sp>
    </p:spTree>
    <p:extLst>
      <p:ext uri="{BB962C8B-B14F-4D97-AF65-F5344CB8AC3E}">
        <p14:creationId xmlns:p14="http://schemas.microsoft.com/office/powerpoint/2010/main" val="405682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7145925E-FC6F-AE43-ABB6-06E10F118009}" type="slidenum">
              <a:rPr lang="fr-FR"/>
              <a:pPr>
                <a:defRPr/>
              </a:pPr>
              <a:t>‹#›</a:t>
            </a:fld>
            <a:endParaRPr lang="fr-FR"/>
          </a:p>
        </p:txBody>
      </p:sp>
    </p:spTree>
    <p:extLst>
      <p:ext uri="{BB962C8B-B14F-4D97-AF65-F5344CB8AC3E}">
        <p14:creationId xmlns:p14="http://schemas.microsoft.com/office/powerpoint/2010/main" val="2991285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02400" y="563563"/>
            <a:ext cx="1957388" cy="477361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5475" y="563563"/>
            <a:ext cx="5724525" cy="477361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ADED2A07-25A0-9544-9CE1-CF5D12F53E2D}" type="slidenum">
              <a:rPr lang="fr-FR"/>
              <a:pPr>
                <a:defRPr/>
              </a:pPr>
              <a:t>‹#›</a:t>
            </a:fld>
            <a:endParaRPr lang="fr-FR"/>
          </a:p>
        </p:txBody>
      </p:sp>
    </p:spTree>
    <p:extLst>
      <p:ext uri="{BB962C8B-B14F-4D97-AF65-F5344CB8AC3E}">
        <p14:creationId xmlns:p14="http://schemas.microsoft.com/office/powerpoint/2010/main" val="1973700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3909002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38028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560608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836613"/>
            <a:ext cx="25511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387725" y="836613"/>
            <a:ext cx="25527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30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11261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3883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836613"/>
            <a:ext cx="25511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387725" y="836613"/>
            <a:ext cx="25527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1716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47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635805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218801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85784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633913" y="836613"/>
            <a:ext cx="1316037" cy="51847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836613"/>
            <a:ext cx="3797300" cy="51847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281878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s_1">
    <p:spTree>
      <p:nvGrpSpPr>
        <p:cNvPr id="1" name=""/>
        <p:cNvGrpSpPr/>
        <p:nvPr/>
      </p:nvGrpSpPr>
      <p:grpSpPr>
        <a:xfrm>
          <a:off x="0" y="0"/>
          <a:ext cx="0" cy="0"/>
          <a:chOff x="0" y="0"/>
          <a:chExt cx="0" cy="0"/>
        </a:xfrm>
      </p:grpSpPr>
      <p:sp>
        <p:nvSpPr>
          <p:cNvPr id="6" name="Espace réservé du texte 46"/>
          <p:cNvSpPr>
            <a:spLocks noGrp="1" noChangeAspect="1"/>
          </p:cNvSpPr>
          <p:nvPr>
            <p:ph type="body" sz="quarter" idx="15"/>
          </p:nvPr>
        </p:nvSpPr>
        <p:spPr bwMode="gray">
          <a:xfrm>
            <a:off x="0" y="0"/>
            <a:ext cx="6120000" cy="3960000"/>
          </a:xfrm>
          <a:blipFill>
            <a:blip r:embed="rId2" cstate="print"/>
            <a:stretch>
              <a:fillRect/>
            </a:stretch>
          </a:blipFill>
        </p:spPr>
        <p:txBody>
          <a:bodyPr/>
          <a:lstStyle>
            <a:lvl1pPr algn="ctr">
              <a:defRPr sz="1200"/>
            </a:lvl1pPr>
          </a:lstStyle>
          <a:p>
            <a:pPr lvl="0"/>
            <a:r>
              <a:rPr lang="fr-FR" smtClean="0"/>
              <a:t>Cliquez pour modifier les styles du texte du masque</a:t>
            </a:r>
          </a:p>
        </p:txBody>
      </p:sp>
      <p:sp>
        <p:nvSpPr>
          <p:cNvPr id="2" name="Titre 1"/>
          <p:cNvSpPr>
            <a:spLocks noGrp="1"/>
          </p:cNvSpPr>
          <p:nvPr>
            <p:ph type="title"/>
          </p:nvPr>
        </p:nvSpPr>
        <p:spPr bwMode="gray">
          <a:xfrm>
            <a:off x="2718646" y="2133600"/>
            <a:ext cx="2700884" cy="539316"/>
          </a:xfrm>
        </p:spPr>
        <p:txBody>
          <a:bodyPr anchor="ctr"/>
          <a:lstStyle>
            <a:lvl1pPr algn="ctr">
              <a:defRPr sz="1100" cap="none" baseline="0"/>
            </a:lvl1pPr>
          </a:lstStyle>
          <a:p>
            <a:r>
              <a:rPr lang="fr-FR" dirty="0" smtClean="0"/>
              <a:t>Cliquez pour modifier le style du titre</a:t>
            </a:r>
            <a:endParaRPr lang="fr-FR" dirty="0"/>
          </a:p>
        </p:txBody>
      </p:sp>
      <p:sp>
        <p:nvSpPr>
          <p:cNvPr id="4" name="Espace réservé du pied de page 4"/>
          <p:cNvSpPr>
            <a:spLocks noGrp="1"/>
          </p:cNvSpPr>
          <p:nvPr>
            <p:ph type="ftr" sz="quarter" idx="16"/>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7"/>
          </p:nvPr>
        </p:nvSpPr>
        <p:spPr/>
        <p:txBody>
          <a:bodyPr/>
          <a:lstStyle>
            <a:lvl1pPr>
              <a:defRPr/>
            </a:lvl1pPr>
          </a:lstStyle>
          <a:p>
            <a:pPr>
              <a:defRPr/>
            </a:pPr>
            <a:fld id="{DE348483-76C3-0041-B767-5A407F8859D9}" type="slidenum">
              <a:rPr lang="fr-FR"/>
              <a:pPr>
                <a:defRPr/>
              </a:pPr>
              <a:t>‹#›</a:t>
            </a:fld>
            <a:endParaRPr lang="fr-FR"/>
          </a:p>
        </p:txBody>
      </p:sp>
    </p:spTree>
    <p:extLst>
      <p:ext uri="{BB962C8B-B14F-4D97-AF65-F5344CB8AC3E}">
        <p14:creationId xmlns:p14="http://schemas.microsoft.com/office/powerpoint/2010/main" val="2816941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4213" y="692150"/>
            <a:ext cx="6659562" cy="1081088"/>
          </a:xfrm>
        </p:spPr>
        <p:txBody>
          <a:bodyPr/>
          <a:lstStyle/>
          <a:p>
            <a:r>
              <a:rPr lang="fr-FR" smtClean="0"/>
              <a:t>Modifiez le style du titre</a:t>
            </a:r>
            <a:endParaRPr lang="fr-FR"/>
          </a:p>
        </p:txBody>
      </p:sp>
      <p:sp>
        <p:nvSpPr>
          <p:cNvPr id="3" name="Espace réservé du contenu 2"/>
          <p:cNvSpPr>
            <a:spLocks noGrp="1"/>
          </p:cNvSpPr>
          <p:nvPr>
            <p:ph idx="1"/>
          </p:nvPr>
        </p:nvSpPr>
        <p:spPr>
          <a:xfrm>
            <a:off x="684213" y="1773238"/>
            <a:ext cx="6659562" cy="42481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DEB5D2BF-62CF-AC40-86E6-A9C5DF8183FF}" type="slidenum">
              <a:rPr lang="fr-FR"/>
              <a:pPr>
                <a:defRPr/>
              </a:pPr>
              <a:t>‹#›</a:t>
            </a:fld>
            <a:endParaRPr lang="fr-FR"/>
          </a:p>
        </p:txBody>
      </p:sp>
    </p:spTree>
    <p:extLst>
      <p:ext uri="{BB962C8B-B14F-4D97-AF65-F5344CB8AC3E}">
        <p14:creationId xmlns:p14="http://schemas.microsoft.com/office/powerpoint/2010/main" val="390757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B31AF9D7-93A2-E541-84EC-D8E032DFC00C}" type="slidenum">
              <a:rPr lang="fr-FR"/>
              <a:pPr>
                <a:defRPr/>
              </a:pPr>
              <a:t>‹#›</a:t>
            </a:fld>
            <a:endParaRPr lang="fr-FR"/>
          </a:p>
        </p:txBody>
      </p:sp>
    </p:spTree>
    <p:extLst>
      <p:ext uri="{BB962C8B-B14F-4D97-AF65-F5344CB8AC3E}">
        <p14:creationId xmlns:p14="http://schemas.microsoft.com/office/powerpoint/2010/main" val="4164733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3865DE54-A243-BC44-B4D3-3B16C5785092}" type="slidenum">
              <a:rPr lang="fr-FR"/>
              <a:pPr>
                <a:defRPr/>
              </a:pPr>
              <a:t>‹#›</a:t>
            </a:fld>
            <a:endParaRPr lang="fr-FR"/>
          </a:p>
        </p:txBody>
      </p:sp>
    </p:spTree>
    <p:extLst>
      <p:ext uri="{BB962C8B-B14F-4D97-AF65-F5344CB8AC3E}">
        <p14:creationId xmlns:p14="http://schemas.microsoft.com/office/powerpoint/2010/main" val="2962372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908737E2-5BF1-6A4C-AFB5-94A6E2A60F2D}" type="slidenum">
              <a:rPr lang="fr-FR"/>
              <a:pPr>
                <a:defRPr/>
              </a:pPr>
              <a:t>‹#›</a:t>
            </a:fld>
            <a:endParaRPr lang="fr-FR"/>
          </a:p>
        </p:txBody>
      </p:sp>
    </p:spTree>
    <p:extLst>
      <p:ext uri="{BB962C8B-B14F-4D97-AF65-F5344CB8AC3E}">
        <p14:creationId xmlns:p14="http://schemas.microsoft.com/office/powerpoint/2010/main" val="133766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867839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0" y="846138"/>
            <a:ext cx="912813" cy="259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065213" y="846138"/>
            <a:ext cx="914400" cy="2592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232BB6CE-8038-7C4A-9FE8-9D6B7BD40DD0}" type="slidenum">
              <a:rPr lang="fr-FR"/>
              <a:pPr>
                <a:defRPr/>
              </a:pPr>
              <a:t>‹#›</a:t>
            </a:fld>
            <a:endParaRPr lang="fr-FR"/>
          </a:p>
        </p:txBody>
      </p:sp>
    </p:spTree>
    <p:extLst>
      <p:ext uri="{BB962C8B-B14F-4D97-AF65-F5344CB8AC3E}">
        <p14:creationId xmlns:p14="http://schemas.microsoft.com/office/powerpoint/2010/main" val="961537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8" name="Espace réservé du numéro de diapositive 5"/>
          <p:cNvSpPr>
            <a:spLocks noGrp="1"/>
          </p:cNvSpPr>
          <p:nvPr>
            <p:ph type="sldNum" sz="quarter" idx="11"/>
          </p:nvPr>
        </p:nvSpPr>
        <p:spPr/>
        <p:txBody>
          <a:bodyPr/>
          <a:lstStyle>
            <a:lvl1pPr>
              <a:defRPr/>
            </a:lvl1pPr>
          </a:lstStyle>
          <a:p>
            <a:pPr>
              <a:defRPr/>
            </a:pPr>
            <a:fld id="{E208B3D1-B865-7645-8690-959C266C031E}" type="slidenum">
              <a:rPr lang="fr-FR"/>
              <a:pPr>
                <a:defRPr/>
              </a:pPr>
              <a:t>‹#›</a:t>
            </a:fld>
            <a:endParaRPr lang="fr-FR"/>
          </a:p>
        </p:txBody>
      </p:sp>
    </p:spTree>
    <p:extLst>
      <p:ext uri="{BB962C8B-B14F-4D97-AF65-F5344CB8AC3E}">
        <p14:creationId xmlns:p14="http://schemas.microsoft.com/office/powerpoint/2010/main" val="4123096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4" name="Espace réservé du numéro de diapositive 5"/>
          <p:cNvSpPr>
            <a:spLocks noGrp="1"/>
          </p:cNvSpPr>
          <p:nvPr>
            <p:ph type="sldNum" sz="quarter" idx="11"/>
          </p:nvPr>
        </p:nvSpPr>
        <p:spPr/>
        <p:txBody>
          <a:bodyPr/>
          <a:lstStyle>
            <a:lvl1pPr>
              <a:defRPr/>
            </a:lvl1pPr>
          </a:lstStyle>
          <a:p>
            <a:pPr>
              <a:defRPr/>
            </a:pPr>
            <a:fld id="{BAD53088-4E5F-EA47-9427-12B836032727}" type="slidenum">
              <a:rPr lang="fr-FR"/>
              <a:pPr>
                <a:defRPr/>
              </a:pPr>
              <a:t>‹#›</a:t>
            </a:fld>
            <a:endParaRPr lang="fr-FR"/>
          </a:p>
        </p:txBody>
      </p:sp>
    </p:spTree>
    <p:extLst>
      <p:ext uri="{BB962C8B-B14F-4D97-AF65-F5344CB8AC3E}">
        <p14:creationId xmlns:p14="http://schemas.microsoft.com/office/powerpoint/2010/main" val="15334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3" name="Espace réservé du numéro de diapositive 5"/>
          <p:cNvSpPr>
            <a:spLocks noGrp="1"/>
          </p:cNvSpPr>
          <p:nvPr>
            <p:ph type="sldNum" sz="quarter" idx="11"/>
          </p:nvPr>
        </p:nvSpPr>
        <p:spPr/>
        <p:txBody>
          <a:bodyPr/>
          <a:lstStyle>
            <a:lvl1pPr>
              <a:defRPr/>
            </a:lvl1pPr>
          </a:lstStyle>
          <a:p>
            <a:pPr>
              <a:defRPr/>
            </a:pPr>
            <a:fld id="{96EFF84C-27B4-454C-B189-1BC73097C045}" type="slidenum">
              <a:rPr lang="fr-FR"/>
              <a:pPr>
                <a:defRPr/>
              </a:pPr>
              <a:t>‹#›</a:t>
            </a:fld>
            <a:endParaRPr lang="fr-FR"/>
          </a:p>
        </p:txBody>
      </p:sp>
    </p:spTree>
    <p:extLst>
      <p:ext uri="{BB962C8B-B14F-4D97-AF65-F5344CB8AC3E}">
        <p14:creationId xmlns:p14="http://schemas.microsoft.com/office/powerpoint/2010/main" val="698977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765ABDCE-B7CC-8846-812A-D4F7297C2488}" type="slidenum">
              <a:rPr lang="fr-FR"/>
              <a:pPr>
                <a:defRPr/>
              </a:pPr>
              <a:t>‹#›</a:t>
            </a:fld>
            <a:endParaRPr lang="fr-FR"/>
          </a:p>
        </p:txBody>
      </p:sp>
    </p:spTree>
    <p:extLst>
      <p:ext uri="{BB962C8B-B14F-4D97-AF65-F5344CB8AC3E}">
        <p14:creationId xmlns:p14="http://schemas.microsoft.com/office/powerpoint/2010/main" val="3953396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6" name="Espace réservé du numéro de diapositive 5"/>
          <p:cNvSpPr>
            <a:spLocks noGrp="1"/>
          </p:cNvSpPr>
          <p:nvPr>
            <p:ph type="sldNum" sz="quarter" idx="11"/>
          </p:nvPr>
        </p:nvSpPr>
        <p:spPr/>
        <p:txBody>
          <a:bodyPr/>
          <a:lstStyle>
            <a:lvl1pPr>
              <a:defRPr/>
            </a:lvl1pPr>
          </a:lstStyle>
          <a:p>
            <a:pPr>
              <a:defRPr/>
            </a:pPr>
            <a:fld id="{BDE3E88B-03E1-D646-9F21-7CFCD6B778BF}" type="slidenum">
              <a:rPr lang="fr-FR"/>
              <a:pPr>
                <a:defRPr/>
              </a:pPr>
              <a:t>‹#›</a:t>
            </a:fld>
            <a:endParaRPr lang="fr-FR"/>
          </a:p>
        </p:txBody>
      </p:sp>
    </p:spTree>
    <p:extLst>
      <p:ext uri="{BB962C8B-B14F-4D97-AF65-F5344CB8AC3E}">
        <p14:creationId xmlns:p14="http://schemas.microsoft.com/office/powerpoint/2010/main" val="1682104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2A82B3B2-A85F-0841-A6D1-E114F06D13C1}" type="slidenum">
              <a:rPr lang="fr-FR"/>
              <a:pPr>
                <a:defRPr/>
              </a:pPr>
              <a:t>‹#›</a:t>
            </a:fld>
            <a:endParaRPr lang="fr-FR"/>
          </a:p>
        </p:txBody>
      </p:sp>
    </p:spTree>
    <p:extLst>
      <p:ext uri="{BB962C8B-B14F-4D97-AF65-F5344CB8AC3E}">
        <p14:creationId xmlns:p14="http://schemas.microsoft.com/office/powerpoint/2010/main" val="3518224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062413" y="846138"/>
            <a:ext cx="1352550" cy="259238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0" y="846138"/>
            <a:ext cx="3910013" cy="25923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r>
              <a:rPr lang="fr-FR"/>
              <a:t>Le plaidoyer sur les questions agricoles  •  27/09/2012</a:t>
            </a:r>
          </a:p>
        </p:txBody>
      </p:sp>
      <p:sp>
        <p:nvSpPr>
          <p:cNvPr id="5" name="Espace réservé du numéro de diapositive 5"/>
          <p:cNvSpPr>
            <a:spLocks noGrp="1"/>
          </p:cNvSpPr>
          <p:nvPr>
            <p:ph type="sldNum" sz="quarter" idx="11"/>
          </p:nvPr>
        </p:nvSpPr>
        <p:spPr/>
        <p:txBody>
          <a:bodyPr/>
          <a:lstStyle>
            <a:lvl1pPr>
              <a:defRPr/>
            </a:lvl1pPr>
          </a:lstStyle>
          <a:p>
            <a:pPr>
              <a:defRPr/>
            </a:pPr>
            <a:fld id="{D2AC9908-5BBA-154F-88F5-431587069384}" type="slidenum">
              <a:rPr lang="fr-FR"/>
              <a:pPr>
                <a:defRPr/>
              </a:pPr>
              <a:t>‹#›</a:t>
            </a:fld>
            <a:endParaRPr lang="fr-FR"/>
          </a:p>
        </p:txBody>
      </p:sp>
    </p:spTree>
    <p:extLst>
      <p:ext uri="{BB962C8B-B14F-4D97-AF65-F5344CB8AC3E}">
        <p14:creationId xmlns:p14="http://schemas.microsoft.com/office/powerpoint/2010/main" val="947306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468620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65787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323745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867149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836613"/>
            <a:ext cx="25511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387725" y="836613"/>
            <a:ext cx="255270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627238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06672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99088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6873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154058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973545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825771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627563" y="0"/>
            <a:ext cx="1312862" cy="60213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0"/>
            <a:ext cx="3790950" cy="60213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713590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p14="http://schemas.microsoft.com/office/powerpoint/2010/main" val="201024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313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366990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31445093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4213" y="1773238"/>
            <a:ext cx="3252787"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089400" y="1773238"/>
            <a:ext cx="3254375"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15946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427979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791092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061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0874400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008030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071082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680075" y="692150"/>
            <a:ext cx="1663700" cy="53292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84213" y="692150"/>
            <a:ext cx="4843462" cy="53292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85592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68464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5366810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4.png"/><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4" Type="http://schemas.openxmlformats.org/officeDocument/2006/relationships/image" Target="../media/image8.png"/><Relationship Id="rId15" Type="http://schemas.openxmlformats.org/officeDocument/2006/relationships/image" Target="../media/image3.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png"/><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6.xml"/><Relationship Id="rId13" Type="http://schemas.openxmlformats.org/officeDocument/2006/relationships/image" Target="../media/image1.png"/><Relationship Id="rId14" Type="http://schemas.openxmlformats.org/officeDocument/2006/relationships/image" Target="../media/image11.png"/><Relationship Id="rId15" Type="http://schemas.openxmlformats.org/officeDocument/2006/relationships/image" Target="../media/image8.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12.pn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026" name="Picture 19" descr="FD_or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bas_or_couv3_v2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3" descr="or_01_sans_vis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5275" y="0"/>
            <a:ext cx="503872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Espace réservé du titre 1"/>
          <p:cNvSpPr>
            <a:spLocks noGrp="1"/>
          </p:cNvSpPr>
          <p:nvPr>
            <p:ph type="title"/>
          </p:nvPr>
        </p:nvSpPr>
        <p:spPr bwMode="gray">
          <a:xfrm>
            <a:off x="7578725" y="1465263"/>
            <a:ext cx="12588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030" name="Espace réservé du texte 2"/>
          <p:cNvSpPr>
            <a:spLocks noGrp="1"/>
          </p:cNvSpPr>
          <p:nvPr>
            <p:ph type="body" idx="1"/>
          </p:nvPr>
        </p:nvSpPr>
        <p:spPr bwMode="gray">
          <a:xfrm>
            <a:off x="684213" y="836613"/>
            <a:ext cx="52562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ctr" rtl="0" eaLnBrk="0" fontAlgn="base" hangingPunct="0">
        <a:lnSpc>
          <a:spcPct val="90000"/>
        </a:lnSpc>
        <a:spcBef>
          <a:spcPct val="0"/>
        </a:spcBef>
        <a:spcAft>
          <a:spcPct val="0"/>
        </a:spcAft>
        <a:defRPr sz="2000">
          <a:solidFill>
            <a:schemeClr val="bg1"/>
          </a:solidFill>
          <a:latin typeface="+mj-lt"/>
          <a:ea typeface="ＭＳ Ｐゴシック" charset="0"/>
          <a:cs typeface="+mj-cs"/>
        </a:defRPr>
      </a:lvl1pPr>
      <a:lvl2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5pPr>
      <a:lvl6pPr marL="457200" algn="ctr" rtl="0" fontAlgn="base">
        <a:lnSpc>
          <a:spcPct val="90000"/>
        </a:lnSpc>
        <a:spcBef>
          <a:spcPct val="0"/>
        </a:spcBef>
        <a:spcAft>
          <a:spcPct val="0"/>
        </a:spcAft>
        <a:defRPr sz="2000">
          <a:solidFill>
            <a:schemeClr val="bg1"/>
          </a:solidFill>
          <a:latin typeface="Arial" pitchFamily="34" charset="0"/>
          <a:cs typeface="Arial" pitchFamily="34" charset="0"/>
        </a:defRPr>
      </a:lvl6pPr>
      <a:lvl7pPr marL="914400" algn="ctr" rtl="0" fontAlgn="base">
        <a:lnSpc>
          <a:spcPct val="90000"/>
        </a:lnSpc>
        <a:spcBef>
          <a:spcPct val="0"/>
        </a:spcBef>
        <a:spcAft>
          <a:spcPct val="0"/>
        </a:spcAft>
        <a:defRPr sz="2000">
          <a:solidFill>
            <a:schemeClr val="bg1"/>
          </a:solidFill>
          <a:latin typeface="Arial" pitchFamily="34" charset="0"/>
          <a:cs typeface="Arial" pitchFamily="34" charset="0"/>
        </a:defRPr>
      </a:lvl7pPr>
      <a:lvl8pPr marL="1371600" algn="ctr" rtl="0" fontAlgn="base">
        <a:lnSpc>
          <a:spcPct val="90000"/>
        </a:lnSpc>
        <a:spcBef>
          <a:spcPct val="0"/>
        </a:spcBef>
        <a:spcAft>
          <a:spcPct val="0"/>
        </a:spcAft>
        <a:defRPr sz="2000">
          <a:solidFill>
            <a:schemeClr val="bg1"/>
          </a:solidFill>
          <a:latin typeface="Arial" pitchFamily="34" charset="0"/>
          <a:cs typeface="Arial" pitchFamily="34" charset="0"/>
        </a:defRPr>
      </a:lvl8pPr>
      <a:lvl9pPr marL="1828800" algn="ctr" rtl="0" fontAlgn="base">
        <a:lnSpc>
          <a:spcPct val="90000"/>
        </a:lnSpc>
        <a:spcBef>
          <a:spcPct val="0"/>
        </a:spcBef>
        <a:spcAft>
          <a:spcPct val="0"/>
        </a:spcAft>
        <a:defRPr sz="2000">
          <a:solidFill>
            <a:schemeClr val="bg1"/>
          </a:solidFill>
          <a:latin typeface="Arial" pitchFamily="34" charset="0"/>
          <a:cs typeface="Arial" pitchFamily="34" charset="0"/>
        </a:defRPr>
      </a:lvl9pPr>
    </p:titleStyle>
    <p:bodyStyle>
      <a:lvl1pPr marL="342900" indent="-342900" algn="l" rtl="0" eaLnBrk="0" fontAlgn="base" hangingPunct="0">
        <a:lnSpc>
          <a:spcPct val="90000"/>
        </a:lnSpc>
        <a:spcBef>
          <a:spcPct val="0"/>
        </a:spcBef>
        <a:spcAft>
          <a:spcPct val="0"/>
        </a:spcAft>
        <a:defRPr sz="4400">
          <a:solidFill>
            <a:schemeClr val="bg1"/>
          </a:solidFill>
          <a:latin typeface="+mn-lt"/>
          <a:ea typeface="ＭＳ Ｐゴシック" charset="0"/>
          <a:cs typeface="+mn-cs"/>
        </a:defRPr>
      </a:lvl1pPr>
      <a:lvl2pPr marL="1588" indent="455613" algn="l" rtl="0" eaLnBrk="0" fontAlgn="base" hangingPunct="0">
        <a:spcBef>
          <a:spcPts val="300"/>
        </a:spcBef>
        <a:spcAft>
          <a:spcPct val="0"/>
        </a:spcAft>
        <a:buClr>
          <a:schemeClr val="accent2"/>
        </a:buClr>
        <a:buSzPct val="85000"/>
        <a:buFont typeface="Wingdings" charset="0"/>
        <a:defRPr sz="1600">
          <a:solidFill>
            <a:srgbClr val="4C2B0E"/>
          </a:solidFill>
          <a:latin typeface="+mn-lt"/>
          <a:ea typeface="Arial" charset="0"/>
          <a:cs typeface="+mn-cs"/>
        </a:defRPr>
      </a:lvl2pPr>
      <a:lvl3pPr marL="184150" indent="-180975" algn="l" rtl="0" eaLnBrk="0" fontAlgn="base" hangingPunct="0">
        <a:spcBef>
          <a:spcPts val="300"/>
        </a:spcBef>
        <a:spcAft>
          <a:spcPct val="0"/>
        </a:spcAft>
        <a:buClr>
          <a:srgbClr val="4C2B0E"/>
        </a:buClr>
        <a:buSzPct val="85000"/>
        <a:buFont typeface="Wingdings" charset="0"/>
        <a:buChar char="l"/>
        <a:defRPr sz="1200">
          <a:solidFill>
            <a:srgbClr val="4C2B0E"/>
          </a:solidFill>
          <a:latin typeface="+mn-lt"/>
          <a:ea typeface="Arial" charset="0"/>
          <a:cs typeface="+mn-cs"/>
        </a:defRPr>
      </a:lvl3pPr>
      <a:lvl4pPr marL="365125" indent="-179388" algn="l" rtl="0" eaLnBrk="0" fontAlgn="base" hangingPunct="0">
        <a:spcBef>
          <a:spcPts val="300"/>
        </a:spcBef>
        <a:spcAft>
          <a:spcPct val="0"/>
        </a:spcAft>
        <a:buClr>
          <a:srgbClr val="F8B334"/>
        </a:buClr>
        <a:buSzPct val="85000"/>
        <a:buFont typeface="Wingdings" charset="0"/>
        <a:buChar char="l"/>
        <a:defRPr sz="1200">
          <a:solidFill>
            <a:srgbClr val="4C2B0E"/>
          </a:solidFill>
          <a:latin typeface="+mn-lt"/>
          <a:ea typeface="Arial" charset="0"/>
          <a:cs typeface="+mn-cs"/>
        </a:defRPr>
      </a:lvl4pPr>
      <a:lvl5pPr marL="547688" indent="-180975" algn="l" rtl="0" eaLnBrk="0" fontAlgn="base" hangingPunct="0">
        <a:spcBef>
          <a:spcPct val="0"/>
        </a:spcBef>
        <a:spcAft>
          <a:spcPts val="300"/>
        </a:spcAft>
        <a:buFont typeface="Arial" charset="0"/>
        <a:buChar char="-"/>
        <a:defRPr sz="1200" i="1">
          <a:solidFill>
            <a:srgbClr val="4C2B0E"/>
          </a:solidFill>
          <a:latin typeface="+mn-lt"/>
          <a:ea typeface="Arial" charset="0"/>
          <a:cs typeface="+mn-cs"/>
        </a:defRPr>
      </a:lvl5pPr>
      <a:lvl6pPr marL="1004888" indent="-180975" algn="l" rtl="0" fontAlgn="base">
        <a:spcBef>
          <a:spcPct val="0"/>
        </a:spcBef>
        <a:spcAft>
          <a:spcPts val="300"/>
        </a:spcAft>
        <a:buFont typeface="Arial" pitchFamily="34" charset="0"/>
        <a:buChar char="-"/>
        <a:defRPr sz="1200" i="1">
          <a:solidFill>
            <a:srgbClr val="4C2B0E"/>
          </a:solidFill>
          <a:latin typeface="+mn-lt"/>
          <a:cs typeface="+mn-cs"/>
        </a:defRPr>
      </a:lvl6pPr>
      <a:lvl7pPr marL="1462088" indent="-180975" algn="l" rtl="0" fontAlgn="base">
        <a:spcBef>
          <a:spcPct val="0"/>
        </a:spcBef>
        <a:spcAft>
          <a:spcPts val="300"/>
        </a:spcAft>
        <a:buFont typeface="Arial" pitchFamily="34" charset="0"/>
        <a:buChar char="-"/>
        <a:defRPr sz="1200" i="1">
          <a:solidFill>
            <a:srgbClr val="4C2B0E"/>
          </a:solidFill>
          <a:latin typeface="+mn-lt"/>
          <a:cs typeface="+mn-cs"/>
        </a:defRPr>
      </a:lvl7pPr>
      <a:lvl8pPr marL="1919288" indent="-180975" algn="l" rtl="0" fontAlgn="base">
        <a:spcBef>
          <a:spcPct val="0"/>
        </a:spcBef>
        <a:spcAft>
          <a:spcPts val="300"/>
        </a:spcAft>
        <a:buFont typeface="Arial" pitchFamily="34" charset="0"/>
        <a:buChar char="-"/>
        <a:defRPr sz="1200" i="1">
          <a:solidFill>
            <a:srgbClr val="4C2B0E"/>
          </a:solidFill>
          <a:latin typeface="+mn-lt"/>
          <a:cs typeface="+mn-cs"/>
        </a:defRPr>
      </a:lvl8pPr>
      <a:lvl9pPr marL="2376488" indent="-180975" algn="l" rtl="0" fontAlgn="base">
        <a:spcBef>
          <a:spcPct val="0"/>
        </a:spcBef>
        <a:spcAft>
          <a:spcPts val="300"/>
        </a:spcAft>
        <a:buFont typeface="Arial" pitchFamily="34" charset="0"/>
        <a:buChar char="-"/>
        <a:defRPr sz="1200" i="1">
          <a:solidFill>
            <a:srgbClr val="4C2B0E"/>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2" descr="FD_or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bas_or_couv1_v2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or_01_sans_vis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5275" y="0"/>
            <a:ext cx="503872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Espace réservé du titre 1"/>
          <p:cNvSpPr>
            <a:spLocks noGrp="1"/>
          </p:cNvSpPr>
          <p:nvPr>
            <p:ph type="title"/>
          </p:nvPr>
        </p:nvSpPr>
        <p:spPr bwMode="gray">
          <a:xfrm>
            <a:off x="7578725" y="1465263"/>
            <a:ext cx="125888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2054" name="Espace réservé du texte 2"/>
          <p:cNvSpPr>
            <a:spLocks noGrp="1"/>
          </p:cNvSpPr>
          <p:nvPr>
            <p:ph type="body" idx="1"/>
          </p:nvPr>
        </p:nvSpPr>
        <p:spPr bwMode="gray">
          <a:xfrm>
            <a:off x="684213" y="836613"/>
            <a:ext cx="52562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dt="0"/>
  <p:txStyles>
    <p:titleStyle>
      <a:lvl1pPr algn="ctr" rtl="0" eaLnBrk="0" fontAlgn="base" hangingPunct="0">
        <a:lnSpc>
          <a:spcPct val="90000"/>
        </a:lnSpc>
        <a:spcBef>
          <a:spcPct val="0"/>
        </a:spcBef>
        <a:spcAft>
          <a:spcPct val="0"/>
        </a:spcAft>
        <a:defRPr sz="2000">
          <a:solidFill>
            <a:schemeClr val="bg1"/>
          </a:solidFill>
          <a:latin typeface="+mj-lt"/>
          <a:ea typeface="ＭＳ Ｐゴシック" charset="0"/>
          <a:cs typeface="+mj-cs"/>
        </a:defRPr>
      </a:lvl1pPr>
      <a:lvl2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5pPr>
      <a:lvl6pPr marL="457200" algn="ctr" rtl="0" fontAlgn="base">
        <a:lnSpc>
          <a:spcPct val="90000"/>
        </a:lnSpc>
        <a:spcBef>
          <a:spcPct val="0"/>
        </a:spcBef>
        <a:spcAft>
          <a:spcPct val="0"/>
        </a:spcAft>
        <a:defRPr sz="2000">
          <a:solidFill>
            <a:schemeClr val="bg1"/>
          </a:solidFill>
          <a:latin typeface="Arial" pitchFamily="34" charset="0"/>
          <a:cs typeface="Arial" pitchFamily="34" charset="0"/>
        </a:defRPr>
      </a:lvl6pPr>
      <a:lvl7pPr marL="914400" algn="ctr" rtl="0" fontAlgn="base">
        <a:lnSpc>
          <a:spcPct val="90000"/>
        </a:lnSpc>
        <a:spcBef>
          <a:spcPct val="0"/>
        </a:spcBef>
        <a:spcAft>
          <a:spcPct val="0"/>
        </a:spcAft>
        <a:defRPr sz="2000">
          <a:solidFill>
            <a:schemeClr val="bg1"/>
          </a:solidFill>
          <a:latin typeface="Arial" pitchFamily="34" charset="0"/>
          <a:cs typeface="Arial" pitchFamily="34" charset="0"/>
        </a:defRPr>
      </a:lvl7pPr>
      <a:lvl8pPr marL="1371600" algn="ctr" rtl="0" fontAlgn="base">
        <a:lnSpc>
          <a:spcPct val="90000"/>
        </a:lnSpc>
        <a:spcBef>
          <a:spcPct val="0"/>
        </a:spcBef>
        <a:spcAft>
          <a:spcPct val="0"/>
        </a:spcAft>
        <a:defRPr sz="2000">
          <a:solidFill>
            <a:schemeClr val="bg1"/>
          </a:solidFill>
          <a:latin typeface="Arial" pitchFamily="34" charset="0"/>
          <a:cs typeface="Arial" pitchFamily="34" charset="0"/>
        </a:defRPr>
      </a:lvl8pPr>
      <a:lvl9pPr marL="1828800" algn="ctr" rtl="0" fontAlgn="base">
        <a:lnSpc>
          <a:spcPct val="90000"/>
        </a:lnSpc>
        <a:spcBef>
          <a:spcPct val="0"/>
        </a:spcBef>
        <a:spcAft>
          <a:spcPct val="0"/>
        </a:spcAft>
        <a:defRPr sz="2000">
          <a:solidFill>
            <a:schemeClr val="bg1"/>
          </a:solidFill>
          <a:latin typeface="Arial" pitchFamily="34" charset="0"/>
          <a:cs typeface="Arial" pitchFamily="34" charset="0"/>
        </a:defRPr>
      </a:lvl9pPr>
    </p:titleStyle>
    <p:bodyStyle>
      <a:lvl1pPr marL="342900" indent="-342900" algn="l" rtl="0" eaLnBrk="0" fontAlgn="base" hangingPunct="0">
        <a:lnSpc>
          <a:spcPct val="90000"/>
        </a:lnSpc>
        <a:spcBef>
          <a:spcPct val="0"/>
        </a:spcBef>
        <a:spcAft>
          <a:spcPct val="0"/>
        </a:spcAft>
        <a:defRPr sz="4400">
          <a:solidFill>
            <a:schemeClr val="bg1"/>
          </a:solidFill>
          <a:latin typeface="+mn-lt"/>
          <a:ea typeface="ＭＳ Ｐゴシック" charset="0"/>
          <a:cs typeface="+mn-cs"/>
        </a:defRPr>
      </a:lvl1pPr>
      <a:lvl2pPr marL="1588" indent="455613" algn="l" rtl="0" eaLnBrk="0" fontAlgn="base" hangingPunct="0">
        <a:spcBef>
          <a:spcPts val="300"/>
        </a:spcBef>
        <a:spcAft>
          <a:spcPct val="0"/>
        </a:spcAft>
        <a:buClr>
          <a:schemeClr val="accent2"/>
        </a:buClr>
        <a:buSzPct val="85000"/>
        <a:buFont typeface="Wingdings" charset="0"/>
        <a:defRPr sz="1600">
          <a:solidFill>
            <a:srgbClr val="4C2B0E"/>
          </a:solidFill>
          <a:latin typeface="+mn-lt"/>
          <a:ea typeface="Arial" charset="0"/>
          <a:cs typeface="+mn-cs"/>
        </a:defRPr>
      </a:lvl2pPr>
      <a:lvl3pPr marL="184150" indent="-180975" algn="l" rtl="0" eaLnBrk="0" fontAlgn="base" hangingPunct="0">
        <a:spcBef>
          <a:spcPts val="300"/>
        </a:spcBef>
        <a:spcAft>
          <a:spcPct val="0"/>
        </a:spcAft>
        <a:buClr>
          <a:srgbClr val="4C2B0E"/>
        </a:buClr>
        <a:buSzPct val="85000"/>
        <a:buFont typeface="Wingdings" charset="0"/>
        <a:buChar char="l"/>
        <a:defRPr sz="1200">
          <a:solidFill>
            <a:srgbClr val="4C2B0E"/>
          </a:solidFill>
          <a:latin typeface="+mn-lt"/>
          <a:ea typeface="Arial" charset="0"/>
          <a:cs typeface="+mn-cs"/>
        </a:defRPr>
      </a:lvl3pPr>
      <a:lvl4pPr marL="365125" indent="-179388" algn="l" rtl="0" eaLnBrk="0" fontAlgn="base" hangingPunct="0">
        <a:spcBef>
          <a:spcPts val="300"/>
        </a:spcBef>
        <a:spcAft>
          <a:spcPct val="0"/>
        </a:spcAft>
        <a:buClr>
          <a:srgbClr val="F8B334"/>
        </a:buClr>
        <a:buSzPct val="85000"/>
        <a:buFont typeface="Wingdings" charset="0"/>
        <a:buChar char="l"/>
        <a:defRPr sz="1200">
          <a:solidFill>
            <a:srgbClr val="4C2B0E"/>
          </a:solidFill>
          <a:latin typeface="+mn-lt"/>
          <a:ea typeface="Arial" charset="0"/>
          <a:cs typeface="+mn-cs"/>
        </a:defRPr>
      </a:lvl4pPr>
      <a:lvl5pPr marL="547688" indent="-180975" algn="l" rtl="0" eaLnBrk="0" fontAlgn="base" hangingPunct="0">
        <a:spcBef>
          <a:spcPct val="0"/>
        </a:spcBef>
        <a:spcAft>
          <a:spcPts val="300"/>
        </a:spcAft>
        <a:buFont typeface="Arial" charset="0"/>
        <a:buChar char="-"/>
        <a:defRPr sz="1200" i="1">
          <a:solidFill>
            <a:srgbClr val="4C2B0E"/>
          </a:solidFill>
          <a:latin typeface="+mn-lt"/>
          <a:ea typeface="Arial" charset="0"/>
          <a:cs typeface="+mn-cs"/>
        </a:defRPr>
      </a:lvl5pPr>
      <a:lvl6pPr marL="1004888" indent="-180975" algn="l" rtl="0" fontAlgn="base">
        <a:spcBef>
          <a:spcPct val="0"/>
        </a:spcBef>
        <a:spcAft>
          <a:spcPts val="300"/>
        </a:spcAft>
        <a:buFont typeface="Arial" pitchFamily="34" charset="0"/>
        <a:buChar char="-"/>
        <a:defRPr sz="1200" i="1">
          <a:solidFill>
            <a:srgbClr val="4C2B0E"/>
          </a:solidFill>
          <a:latin typeface="+mn-lt"/>
          <a:cs typeface="+mn-cs"/>
        </a:defRPr>
      </a:lvl6pPr>
      <a:lvl7pPr marL="1462088" indent="-180975" algn="l" rtl="0" fontAlgn="base">
        <a:spcBef>
          <a:spcPct val="0"/>
        </a:spcBef>
        <a:spcAft>
          <a:spcPts val="300"/>
        </a:spcAft>
        <a:buFont typeface="Arial" pitchFamily="34" charset="0"/>
        <a:buChar char="-"/>
        <a:defRPr sz="1200" i="1">
          <a:solidFill>
            <a:srgbClr val="4C2B0E"/>
          </a:solidFill>
          <a:latin typeface="+mn-lt"/>
          <a:cs typeface="+mn-cs"/>
        </a:defRPr>
      </a:lvl7pPr>
      <a:lvl8pPr marL="1919288" indent="-180975" algn="l" rtl="0" fontAlgn="base">
        <a:spcBef>
          <a:spcPct val="0"/>
        </a:spcBef>
        <a:spcAft>
          <a:spcPts val="300"/>
        </a:spcAft>
        <a:buFont typeface="Arial" pitchFamily="34" charset="0"/>
        <a:buChar char="-"/>
        <a:defRPr sz="1200" i="1">
          <a:solidFill>
            <a:srgbClr val="4C2B0E"/>
          </a:solidFill>
          <a:latin typeface="+mn-lt"/>
          <a:cs typeface="+mn-cs"/>
        </a:defRPr>
      </a:lvl8pPr>
      <a:lvl9pPr marL="2376488" indent="-180975" algn="l" rtl="0" fontAlgn="base">
        <a:spcBef>
          <a:spcPct val="0"/>
        </a:spcBef>
        <a:spcAft>
          <a:spcPts val="300"/>
        </a:spcAft>
        <a:buFont typeface="Arial" pitchFamily="34" charset="0"/>
        <a:buChar char="-"/>
        <a:defRPr sz="1200" i="1">
          <a:solidFill>
            <a:srgbClr val="4C2B0E"/>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3074" name="Picture 2" descr="FD_sab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Or_02_v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0"/>
            <a:ext cx="28797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2" descr="bas_texte_v20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3"/>
          </p:nvPr>
        </p:nvSpPr>
        <p:spPr bwMode="gray">
          <a:xfrm>
            <a:off x="684213" y="6543675"/>
            <a:ext cx="6083300" cy="314325"/>
          </a:xfrm>
          <a:prstGeom prst="rect">
            <a:avLst/>
          </a:prstGeom>
        </p:spPr>
        <p:txBody>
          <a:bodyPr vert="horz" wrap="square" lIns="0" tIns="0" rIns="0" bIns="0" numCol="1" anchor="t" anchorCtr="0" compatLnSpc="1">
            <a:prstTxWarp prst="textNoShape">
              <a:avLst/>
            </a:prstTxWarp>
            <a:noAutofit/>
          </a:bodyPr>
          <a:lstStyle>
            <a:lvl1pPr>
              <a:defRPr sz="1200">
                <a:solidFill>
                  <a:srgbClr val="4C2B0E"/>
                </a:solidFill>
                <a:cs typeface="Arial" charset="0"/>
              </a:defRPr>
            </a:lvl1pPr>
          </a:lstStyle>
          <a:p>
            <a:pPr>
              <a:defRPr/>
            </a:pPr>
            <a:r>
              <a:rPr lang="fr-FR"/>
              <a:t>Le plaidoyer sur les questions agricoles  •  27/09/2012</a:t>
            </a:r>
          </a:p>
        </p:txBody>
      </p:sp>
      <p:sp>
        <p:nvSpPr>
          <p:cNvPr id="6" name="Espace réservé du numéro de diapositive 5"/>
          <p:cNvSpPr>
            <a:spLocks noGrp="1"/>
          </p:cNvSpPr>
          <p:nvPr>
            <p:ph type="sldNum" sz="quarter" idx="4"/>
          </p:nvPr>
        </p:nvSpPr>
        <p:spPr bwMode="gray">
          <a:xfrm>
            <a:off x="0" y="6543675"/>
            <a:ext cx="684213" cy="314325"/>
          </a:xfrm>
          <a:prstGeom prst="rect">
            <a:avLst/>
          </a:prstGeom>
        </p:spPr>
        <p:txBody>
          <a:bodyPr vert="horz" wrap="square" lIns="0" tIns="0" rIns="0" bIns="0" numCol="1" anchor="t" anchorCtr="0" compatLnSpc="1">
            <a:prstTxWarp prst="textNoShape">
              <a:avLst/>
            </a:prstTxWarp>
            <a:noAutofit/>
          </a:bodyPr>
          <a:lstStyle>
            <a:lvl1pPr algn="ctr">
              <a:defRPr sz="1200">
                <a:solidFill>
                  <a:srgbClr val="4C2B0E"/>
                </a:solidFill>
                <a:cs typeface="Arial" charset="0"/>
              </a:defRPr>
            </a:lvl1pPr>
          </a:lstStyle>
          <a:p>
            <a:pPr>
              <a:defRPr/>
            </a:pPr>
            <a:fld id="{C47A7C4C-84E1-D846-88CA-E6AF5598241F}" type="slidenum">
              <a:rPr lang="fr-FR"/>
              <a:pPr>
                <a:defRPr/>
              </a:pPr>
              <a:t>‹#›</a:t>
            </a:fld>
            <a:endParaRPr lang="fr-FR"/>
          </a:p>
        </p:txBody>
      </p:sp>
      <p:sp>
        <p:nvSpPr>
          <p:cNvPr id="3079" name="Espace réservé du texte 2"/>
          <p:cNvSpPr>
            <a:spLocks noGrp="1"/>
          </p:cNvSpPr>
          <p:nvPr>
            <p:ph type="body" idx="1"/>
          </p:nvPr>
        </p:nvSpPr>
        <p:spPr bwMode="gray">
          <a:xfrm>
            <a:off x="2411413" y="2457450"/>
            <a:ext cx="60483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80" name="Espace réservé du titre 1"/>
          <p:cNvSpPr>
            <a:spLocks noGrp="1"/>
          </p:cNvSpPr>
          <p:nvPr>
            <p:ph type="title"/>
          </p:nvPr>
        </p:nvSpPr>
        <p:spPr bwMode="gray">
          <a:xfrm>
            <a:off x="625475" y="563563"/>
            <a:ext cx="1908175"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rtl="0" eaLnBrk="0" fontAlgn="base" hangingPunct="0">
        <a:lnSpc>
          <a:spcPct val="90000"/>
        </a:lnSpc>
        <a:spcBef>
          <a:spcPct val="0"/>
        </a:spcBef>
        <a:spcAft>
          <a:spcPct val="0"/>
        </a:spcAft>
        <a:defRPr sz="2300">
          <a:solidFill>
            <a:srgbClr val="4C2B0E"/>
          </a:solidFill>
          <a:latin typeface="+mj-lt"/>
          <a:ea typeface="ＭＳ Ｐゴシック" charset="0"/>
          <a:cs typeface="+mj-cs"/>
        </a:defRPr>
      </a:lvl1pPr>
      <a:lvl2pPr algn="ctr" rtl="0" eaLnBrk="0" fontAlgn="base" hangingPunct="0">
        <a:lnSpc>
          <a:spcPct val="90000"/>
        </a:lnSpc>
        <a:spcBef>
          <a:spcPct val="0"/>
        </a:spcBef>
        <a:spcAft>
          <a:spcPct val="0"/>
        </a:spcAft>
        <a:defRPr sz="2300">
          <a:solidFill>
            <a:srgbClr val="4C2B0E"/>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2300">
          <a:solidFill>
            <a:srgbClr val="4C2B0E"/>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2300">
          <a:solidFill>
            <a:srgbClr val="4C2B0E"/>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2300">
          <a:solidFill>
            <a:srgbClr val="4C2B0E"/>
          </a:solidFill>
          <a:latin typeface="Arial" pitchFamily="34" charset="0"/>
          <a:ea typeface="ＭＳ Ｐゴシック" charset="0"/>
          <a:cs typeface="Arial" pitchFamily="34" charset="0"/>
        </a:defRPr>
      </a:lvl5pPr>
      <a:lvl6pPr marL="457200" algn="ctr" rtl="0" fontAlgn="base">
        <a:lnSpc>
          <a:spcPct val="90000"/>
        </a:lnSpc>
        <a:spcBef>
          <a:spcPct val="0"/>
        </a:spcBef>
        <a:spcAft>
          <a:spcPct val="0"/>
        </a:spcAft>
        <a:defRPr sz="2300">
          <a:solidFill>
            <a:srgbClr val="4C2B0E"/>
          </a:solidFill>
          <a:latin typeface="Arial" pitchFamily="34" charset="0"/>
          <a:cs typeface="Arial" pitchFamily="34" charset="0"/>
        </a:defRPr>
      </a:lvl6pPr>
      <a:lvl7pPr marL="914400" algn="ctr" rtl="0" fontAlgn="base">
        <a:lnSpc>
          <a:spcPct val="90000"/>
        </a:lnSpc>
        <a:spcBef>
          <a:spcPct val="0"/>
        </a:spcBef>
        <a:spcAft>
          <a:spcPct val="0"/>
        </a:spcAft>
        <a:defRPr sz="2300">
          <a:solidFill>
            <a:srgbClr val="4C2B0E"/>
          </a:solidFill>
          <a:latin typeface="Arial" pitchFamily="34" charset="0"/>
          <a:cs typeface="Arial" pitchFamily="34" charset="0"/>
        </a:defRPr>
      </a:lvl7pPr>
      <a:lvl8pPr marL="1371600" algn="ctr" rtl="0" fontAlgn="base">
        <a:lnSpc>
          <a:spcPct val="90000"/>
        </a:lnSpc>
        <a:spcBef>
          <a:spcPct val="0"/>
        </a:spcBef>
        <a:spcAft>
          <a:spcPct val="0"/>
        </a:spcAft>
        <a:defRPr sz="2300">
          <a:solidFill>
            <a:srgbClr val="4C2B0E"/>
          </a:solidFill>
          <a:latin typeface="Arial" pitchFamily="34" charset="0"/>
          <a:cs typeface="Arial" pitchFamily="34" charset="0"/>
        </a:defRPr>
      </a:lvl8pPr>
      <a:lvl9pPr marL="1828800" algn="ctr" rtl="0" fontAlgn="base">
        <a:lnSpc>
          <a:spcPct val="90000"/>
        </a:lnSpc>
        <a:spcBef>
          <a:spcPct val="0"/>
        </a:spcBef>
        <a:spcAft>
          <a:spcPct val="0"/>
        </a:spcAft>
        <a:defRPr sz="2300">
          <a:solidFill>
            <a:srgbClr val="4C2B0E"/>
          </a:solidFill>
          <a:latin typeface="Arial" pitchFamily="34" charset="0"/>
          <a:cs typeface="Arial" pitchFamily="34" charset="0"/>
        </a:defRPr>
      </a:lvl9pPr>
    </p:titleStyle>
    <p:bodyStyle>
      <a:lvl1pPr marL="342900" indent="-342900" algn="l" rtl="0" eaLnBrk="0" fontAlgn="base" hangingPunct="0">
        <a:spcBef>
          <a:spcPts val="600"/>
        </a:spcBef>
        <a:spcAft>
          <a:spcPct val="0"/>
        </a:spcAft>
        <a:defRPr sz="1200">
          <a:solidFill>
            <a:schemeClr val="tx1"/>
          </a:solidFill>
          <a:latin typeface="+mn-lt"/>
          <a:ea typeface="ＭＳ Ｐゴシック" charset="0"/>
          <a:cs typeface="+mn-cs"/>
        </a:defRPr>
      </a:lvl1pPr>
      <a:lvl2pPr marL="179388" indent="-179388" algn="l" rtl="0" eaLnBrk="0" fontAlgn="base" hangingPunct="0">
        <a:spcBef>
          <a:spcPts val="300"/>
        </a:spcBef>
        <a:spcAft>
          <a:spcPct val="0"/>
        </a:spcAft>
        <a:buClr>
          <a:schemeClr val="tx1"/>
        </a:buClr>
        <a:buSzPct val="85000"/>
        <a:buFont typeface="Arial" charset="0"/>
        <a:buChar char="-"/>
        <a:defRPr sz="1000" i="1">
          <a:solidFill>
            <a:schemeClr val="tx1"/>
          </a:solidFill>
          <a:latin typeface="+mn-lt"/>
          <a:ea typeface="Arial" charset="0"/>
          <a:cs typeface="+mn-cs"/>
        </a:defRPr>
      </a:lvl2pPr>
      <a:lvl3pPr marL="180975" indent="-180975" algn="l" rtl="0" eaLnBrk="0" fontAlgn="base" hangingPunct="0">
        <a:spcBef>
          <a:spcPts val="300"/>
        </a:spcBef>
        <a:spcAft>
          <a:spcPct val="0"/>
        </a:spcAft>
        <a:buClr>
          <a:schemeClr val="accent1"/>
        </a:buClr>
        <a:buSzPct val="85000"/>
        <a:buFont typeface="Wingdings" charset="0"/>
        <a:buChar char=""/>
        <a:defRPr sz="1200">
          <a:solidFill>
            <a:schemeClr val="tx1"/>
          </a:solidFill>
          <a:latin typeface="+mn-lt"/>
          <a:ea typeface="Arial" charset="0"/>
          <a:cs typeface="+mn-cs"/>
        </a:defRPr>
      </a:lvl3pPr>
      <a:lvl4pPr marL="179388" indent="-179388" algn="l" rtl="0" eaLnBrk="0" fontAlgn="base" hangingPunct="0">
        <a:spcBef>
          <a:spcPts val="300"/>
        </a:spcBef>
        <a:spcAft>
          <a:spcPct val="0"/>
        </a:spcAft>
        <a:buClr>
          <a:schemeClr val="accent2"/>
        </a:buClr>
        <a:buSzPct val="85000"/>
        <a:buFont typeface="Wingdings" charset="0"/>
        <a:buChar char=""/>
        <a:defRPr sz="1200">
          <a:solidFill>
            <a:schemeClr val="tx1"/>
          </a:solidFill>
          <a:latin typeface="+mn-lt"/>
          <a:ea typeface="Arial" charset="0"/>
          <a:cs typeface="+mn-cs"/>
        </a:defRPr>
      </a:lvl4pPr>
      <a:lvl5pPr marL="360363" indent="-180975" algn="l" rtl="0" eaLnBrk="0" fontAlgn="base" hangingPunct="0">
        <a:spcBef>
          <a:spcPct val="0"/>
        </a:spcBef>
        <a:spcAft>
          <a:spcPts val="300"/>
        </a:spcAft>
        <a:buFont typeface="Arial" charset="0"/>
        <a:buChar char="-"/>
        <a:defRPr sz="1200" i="1">
          <a:solidFill>
            <a:schemeClr val="tx1"/>
          </a:solidFill>
          <a:latin typeface="+mn-lt"/>
          <a:ea typeface="Arial" charset="0"/>
          <a:cs typeface="+mn-cs"/>
        </a:defRPr>
      </a:lvl5pPr>
      <a:lvl6pPr marL="817563" indent="-180975" algn="l" rtl="0" fontAlgn="base">
        <a:spcBef>
          <a:spcPct val="0"/>
        </a:spcBef>
        <a:spcAft>
          <a:spcPts val="300"/>
        </a:spcAft>
        <a:buFont typeface="Arial" pitchFamily="34" charset="0"/>
        <a:buChar char="-"/>
        <a:defRPr sz="1200" i="1">
          <a:solidFill>
            <a:schemeClr val="tx1"/>
          </a:solidFill>
          <a:latin typeface="+mn-lt"/>
          <a:cs typeface="+mn-cs"/>
        </a:defRPr>
      </a:lvl6pPr>
      <a:lvl7pPr marL="1274763" indent="-180975" algn="l" rtl="0" fontAlgn="base">
        <a:spcBef>
          <a:spcPct val="0"/>
        </a:spcBef>
        <a:spcAft>
          <a:spcPts val="300"/>
        </a:spcAft>
        <a:buFont typeface="Arial" pitchFamily="34" charset="0"/>
        <a:buChar char="-"/>
        <a:defRPr sz="1200" i="1">
          <a:solidFill>
            <a:schemeClr val="tx1"/>
          </a:solidFill>
          <a:latin typeface="+mn-lt"/>
          <a:cs typeface="+mn-cs"/>
        </a:defRPr>
      </a:lvl7pPr>
      <a:lvl8pPr marL="1731963" indent="-180975" algn="l" rtl="0" fontAlgn="base">
        <a:spcBef>
          <a:spcPct val="0"/>
        </a:spcBef>
        <a:spcAft>
          <a:spcPts val="300"/>
        </a:spcAft>
        <a:buFont typeface="Arial" pitchFamily="34" charset="0"/>
        <a:buChar char="-"/>
        <a:defRPr sz="1200" i="1">
          <a:solidFill>
            <a:schemeClr val="tx1"/>
          </a:solidFill>
          <a:latin typeface="+mn-lt"/>
          <a:cs typeface="+mn-cs"/>
        </a:defRPr>
      </a:lvl8pPr>
      <a:lvl9pPr marL="2189163" indent="-180975" algn="l" rtl="0" fontAlgn="base">
        <a:spcBef>
          <a:spcPct val="0"/>
        </a:spcBef>
        <a:spcAft>
          <a:spcPts val="300"/>
        </a:spcAft>
        <a:buFont typeface="Arial" pitchFamily="34" charset="0"/>
        <a:buChar char="-"/>
        <a:defRPr sz="1200" i="1">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5362" name="Picture 13" descr="FD_or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4" descr="bas_or_texte_v2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175"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7" descr="or_01_sans_vis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5275" y="0"/>
            <a:ext cx="503872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Espace réservé du texte 2"/>
          <p:cNvSpPr>
            <a:spLocks noGrp="1"/>
          </p:cNvSpPr>
          <p:nvPr>
            <p:ph type="body" idx="1"/>
          </p:nvPr>
        </p:nvSpPr>
        <p:spPr bwMode="gray">
          <a:xfrm>
            <a:off x="684213" y="836613"/>
            <a:ext cx="52562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Espace réservé du titre 1"/>
          <p:cNvSpPr>
            <a:spLocks noGrp="1"/>
          </p:cNvSpPr>
          <p:nvPr>
            <p:ph type="title"/>
          </p:nvPr>
        </p:nvSpPr>
        <p:spPr bwMode="gray">
          <a:xfrm>
            <a:off x="4689475" y="4365625"/>
            <a:ext cx="12604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ctr" rtl="0" eaLnBrk="0" fontAlgn="base" hangingPunct="0">
        <a:lnSpc>
          <a:spcPct val="90000"/>
        </a:lnSpc>
        <a:spcBef>
          <a:spcPct val="0"/>
        </a:spcBef>
        <a:spcAft>
          <a:spcPct val="0"/>
        </a:spcAft>
        <a:defRPr sz="2000">
          <a:solidFill>
            <a:schemeClr val="bg1"/>
          </a:solidFill>
          <a:latin typeface="+mj-lt"/>
          <a:ea typeface="ＭＳ Ｐゴシック" charset="0"/>
          <a:cs typeface="+mj-cs"/>
        </a:defRPr>
      </a:lvl1pPr>
      <a:lvl2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2000">
          <a:solidFill>
            <a:schemeClr val="bg1"/>
          </a:solidFill>
          <a:latin typeface="Arial" pitchFamily="34" charset="0"/>
          <a:ea typeface="ＭＳ Ｐゴシック" charset="0"/>
          <a:cs typeface="Arial" pitchFamily="34" charset="0"/>
        </a:defRPr>
      </a:lvl5pPr>
      <a:lvl6pPr marL="457200" algn="ctr" rtl="0" fontAlgn="base">
        <a:lnSpc>
          <a:spcPct val="90000"/>
        </a:lnSpc>
        <a:spcBef>
          <a:spcPct val="0"/>
        </a:spcBef>
        <a:spcAft>
          <a:spcPct val="0"/>
        </a:spcAft>
        <a:defRPr sz="2000">
          <a:solidFill>
            <a:schemeClr val="bg1"/>
          </a:solidFill>
          <a:latin typeface="Arial" pitchFamily="34" charset="0"/>
          <a:cs typeface="Arial" pitchFamily="34" charset="0"/>
        </a:defRPr>
      </a:lvl6pPr>
      <a:lvl7pPr marL="914400" algn="ctr" rtl="0" fontAlgn="base">
        <a:lnSpc>
          <a:spcPct val="90000"/>
        </a:lnSpc>
        <a:spcBef>
          <a:spcPct val="0"/>
        </a:spcBef>
        <a:spcAft>
          <a:spcPct val="0"/>
        </a:spcAft>
        <a:defRPr sz="2000">
          <a:solidFill>
            <a:schemeClr val="bg1"/>
          </a:solidFill>
          <a:latin typeface="Arial" pitchFamily="34" charset="0"/>
          <a:cs typeface="Arial" pitchFamily="34" charset="0"/>
        </a:defRPr>
      </a:lvl7pPr>
      <a:lvl8pPr marL="1371600" algn="ctr" rtl="0" fontAlgn="base">
        <a:lnSpc>
          <a:spcPct val="90000"/>
        </a:lnSpc>
        <a:spcBef>
          <a:spcPct val="0"/>
        </a:spcBef>
        <a:spcAft>
          <a:spcPct val="0"/>
        </a:spcAft>
        <a:defRPr sz="2000">
          <a:solidFill>
            <a:schemeClr val="bg1"/>
          </a:solidFill>
          <a:latin typeface="Arial" pitchFamily="34" charset="0"/>
          <a:cs typeface="Arial" pitchFamily="34" charset="0"/>
        </a:defRPr>
      </a:lvl8pPr>
      <a:lvl9pPr marL="1828800" algn="ctr" rtl="0" fontAlgn="base">
        <a:lnSpc>
          <a:spcPct val="90000"/>
        </a:lnSpc>
        <a:spcBef>
          <a:spcPct val="0"/>
        </a:spcBef>
        <a:spcAft>
          <a:spcPct val="0"/>
        </a:spcAft>
        <a:defRPr sz="2000">
          <a:solidFill>
            <a:schemeClr val="bg1"/>
          </a:solidFill>
          <a:latin typeface="Arial" pitchFamily="34" charset="0"/>
          <a:cs typeface="Arial" pitchFamily="34" charset="0"/>
        </a:defRPr>
      </a:lvl9pPr>
    </p:titleStyle>
    <p:bodyStyle>
      <a:lvl1pPr marL="342900" indent="-342900" algn="l" rtl="0" eaLnBrk="0" fontAlgn="base" hangingPunct="0">
        <a:lnSpc>
          <a:spcPct val="90000"/>
        </a:lnSpc>
        <a:spcBef>
          <a:spcPct val="0"/>
        </a:spcBef>
        <a:spcAft>
          <a:spcPct val="0"/>
        </a:spcAft>
        <a:defRPr sz="4400">
          <a:solidFill>
            <a:schemeClr val="bg1"/>
          </a:solidFill>
          <a:latin typeface="+mn-lt"/>
          <a:ea typeface="ＭＳ Ｐゴシック" charset="0"/>
          <a:cs typeface="+mn-cs"/>
        </a:defRPr>
      </a:lvl1pPr>
      <a:lvl2pPr marL="1588" indent="455613" algn="l" rtl="0" eaLnBrk="0" fontAlgn="base" hangingPunct="0">
        <a:spcBef>
          <a:spcPts val="300"/>
        </a:spcBef>
        <a:spcAft>
          <a:spcPct val="0"/>
        </a:spcAft>
        <a:buClr>
          <a:schemeClr val="accent2"/>
        </a:buClr>
        <a:buSzPct val="85000"/>
        <a:buFont typeface="Wingdings" charset="0"/>
        <a:defRPr sz="1600">
          <a:solidFill>
            <a:srgbClr val="4C2B0E"/>
          </a:solidFill>
          <a:latin typeface="+mn-lt"/>
          <a:ea typeface="Arial" charset="0"/>
          <a:cs typeface="+mn-cs"/>
        </a:defRPr>
      </a:lvl2pPr>
      <a:lvl3pPr marL="184150" indent="-180975" algn="l" rtl="0" eaLnBrk="0" fontAlgn="base" hangingPunct="0">
        <a:spcBef>
          <a:spcPts val="300"/>
        </a:spcBef>
        <a:spcAft>
          <a:spcPct val="0"/>
        </a:spcAft>
        <a:buClr>
          <a:srgbClr val="4C2B0E"/>
        </a:buClr>
        <a:buSzPct val="85000"/>
        <a:buFont typeface="Wingdings" charset="0"/>
        <a:buChar char="l"/>
        <a:defRPr sz="1200">
          <a:solidFill>
            <a:srgbClr val="4C2B0E"/>
          </a:solidFill>
          <a:latin typeface="+mn-lt"/>
          <a:ea typeface="Arial" charset="0"/>
          <a:cs typeface="+mn-cs"/>
        </a:defRPr>
      </a:lvl3pPr>
      <a:lvl4pPr marL="365125" indent="-179388" algn="l" rtl="0" eaLnBrk="0" fontAlgn="base" hangingPunct="0">
        <a:spcBef>
          <a:spcPts val="300"/>
        </a:spcBef>
        <a:spcAft>
          <a:spcPct val="0"/>
        </a:spcAft>
        <a:buClr>
          <a:srgbClr val="F8B334"/>
        </a:buClr>
        <a:buSzPct val="85000"/>
        <a:buFont typeface="Wingdings" charset="0"/>
        <a:buChar char="l"/>
        <a:defRPr sz="1200">
          <a:solidFill>
            <a:srgbClr val="4C2B0E"/>
          </a:solidFill>
          <a:latin typeface="+mn-lt"/>
          <a:ea typeface="Arial" charset="0"/>
          <a:cs typeface="+mn-cs"/>
        </a:defRPr>
      </a:lvl4pPr>
      <a:lvl5pPr marL="547688" indent="-180975" algn="l" rtl="0" eaLnBrk="0" fontAlgn="base" hangingPunct="0">
        <a:spcBef>
          <a:spcPct val="0"/>
        </a:spcBef>
        <a:spcAft>
          <a:spcPts val="300"/>
        </a:spcAft>
        <a:buFont typeface="Arial" charset="0"/>
        <a:buChar char="-"/>
        <a:defRPr sz="1200" i="1">
          <a:solidFill>
            <a:srgbClr val="4C2B0E"/>
          </a:solidFill>
          <a:latin typeface="+mn-lt"/>
          <a:ea typeface="Arial" charset="0"/>
          <a:cs typeface="+mn-cs"/>
        </a:defRPr>
      </a:lvl5pPr>
      <a:lvl6pPr marL="1004888" indent="-180975" algn="l" rtl="0" fontAlgn="base">
        <a:spcBef>
          <a:spcPct val="0"/>
        </a:spcBef>
        <a:spcAft>
          <a:spcPts val="300"/>
        </a:spcAft>
        <a:buFont typeface="Arial" pitchFamily="34" charset="0"/>
        <a:buChar char="-"/>
        <a:defRPr sz="1200" i="1">
          <a:solidFill>
            <a:srgbClr val="4C2B0E"/>
          </a:solidFill>
          <a:latin typeface="+mn-lt"/>
          <a:cs typeface="+mn-cs"/>
        </a:defRPr>
      </a:lvl6pPr>
      <a:lvl7pPr marL="1462088" indent="-180975" algn="l" rtl="0" fontAlgn="base">
        <a:spcBef>
          <a:spcPct val="0"/>
        </a:spcBef>
        <a:spcAft>
          <a:spcPts val="300"/>
        </a:spcAft>
        <a:buFont typeface="Arial" pitchFamily="34" charset="0"/>
        <a:buChar char="-"/>
        <a:defRPr sz="1200" i="1">
          <a:solidFill>
            <a:srgbClr val="4C2B0E"/>
          </a:solidFill>
          <a:latin typeface="+mn-lt"/>
          <a:cs typeface="+mn-cs"/>
        </a:defRPr>
      </a:lvl7pPr>
      <a:lvl8pPr marL="1919288" indent="-180975" algn="l" rtl="0" fontAlgn="base">
        <a:spcBef>
          <a:spcPct val="0"/>
        </a:spcBef>
        <a:spcAft>
          <a:spcPts val="300"/>
        </a:spcAft>
        <a:buFont typeface="Arial" pitchFamily="34" charset="0"/>
        <a:buChar char="-"/>
        <a:defRPr sz="1200" i="1">
          <a:solidFill>
            <a:srgbClr val="4C2B0E"/>
          </a:solidFill>
          <a:latin typeface="+mn-lt"/>
          <a:cs typeface="+mn-cs"/>
        </a:defRPr>
      </a:lvl8pPr>
      <a:lvl9pPr marL="2376488" indent="-180975" algn="l" rtl="0" fontAlgn="base">
        <a:spcBef>
          <a:spcPct val="0"/>
        </a:spcBef>
        <a:spcAft>
          <a:spcPts val="300"/>
        </a:spcAft>
        <a:buFont typeface="Arial" pitchFamily="34" charset="0"/>
        <a:buChar char="-"/>
        <a:defRPr sz="1200" i="1">
          <a:solidFill>
            <a:srgbClr val="4C2B0E"/>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6386" name="Picture 8" descr="FD_s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4" descr="bas_texte_v2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3"/>
          </p:nvPr>
        </p:nvSpPr>
        <p:spPr bwMode="gray">
          <a:xfrm>
            <a:off x="684213" y="6543675"/>
            <a:ext cx="6083300" cy="314325"/>
          </a:xfrm>
          <a:prstGeom prst="rect">
            <a:avLst/>
          </a:prstGeom>
        </p:spPr>
        <p:txBody>
          <a:bodyPr vert="horz" wrap="square" lIns="0" tIns="0" rIns="0" bIns="0" numCol="1" anchor="t" anchorCtr="0" compatLnSpc="1">
            <a:prstTxWarp prst="textNoShape">
              <a:avLst/>
            </a:prstTxWarp>
            <a:noAutofit/>
          </a:bodyPr>
          <a:lstStyle>
            <a:lvl1pPr>
              <a:defRPr sz="1200">
                <a:solidFill>
                  <a:srgbClr val="4C2B0E"/>
                </a:solidFill>
                <a:cs typeface="Arial" charset="0"/>
              </a:defRPr>
            </a:lvl1pPr>
          </a:lstStyle>
          <a:p>
            <a:pPr>
              <a:defRPr/>
            </a:pPr>
            <a:r>
              <a:rPr lang="fr-FR"/>
              <a:t>Le plaidoyer sur les questions agricoles  •  27/09/2012</a:t>
            </a:r>
          </a:p>
        </p:txBody>
      </p:sp>
      <p:sp>
        <p:nvSpPr>
          <p:cNvPr id="6" name="Espace réservé du numéro de diapositive 5"/>
          <p:cNvSpPr>
            <a:spLocks noGrp="1"/>
          </p:cNvSpPr>
          <p:nvPr>
            <p:ph type="sldNum" sz="quarter" idx="4"/>
          </p:nvPr>
        </p:nvSpPr>
        <p:spPr bwMode="gray">
          <a:xfrm>
            <a:off x="0" y="6543675"/>
            <a:ext cx="684213" cy="314325"/>
          </a:xfrm>
          <a:prstGeom prst="rect">
            <a:avLst/>
          </a:prstGeom>
        </p:spPr>
        <p:txBody>
          <a:bodyPr vert="horz" wrap="square" lIns="0" tIns="0" rIns="0" bIns="0" numCol="1" anchor="t" anchorCtr="0" compatLnSpc="1">
            <a:prstTxWarp prst="textNoShape">
              <a:avLst/>
            </a:prstTxWarp>
            <a:noAutofit/>
          </a:bodyPr>
          <a:lstStyle>
            <a:lvl1pPr algn="ctr">
              <a:defRPr sz="1200">
                <a:solidFill>
                  <a:srgbClr val="4C2B0E"/>
                </a:solidFill>
                <a:cs typeface="Arial" charset="0"/>
              </a:defRPr>
            </a:lvl1pPr>
          </a:lstStyle>
          <a:p>
            <a:pPr>
              <a:defRPr/>
            </a:pPr>
            <a:fld id="{1785A6AB-908F-A74E-B670-C44106313206}" type="slidenum">
              <a:rPr lang="fr-FR"/>
              <a:pPr>
                <a:defRPr/>
              </a:pPr>
              <a:t>‹#›</a:t>
            </a:fld>
            <a:endParaRPr lang="fr-FR"/>
          </a:p>
        </p:txBody>
      </p:sp>
      <p:sp>
        <p:nvSpPr>
          <p:cNvPr id="2" name="Espace réservé du titre 1"/>
          <p:cNvSpPr>
            <a:spLocks noGrp="1"/>
          </p:cNvSpPr>
          <p:nvPr>
            <p:ph type="title"/>
          </p:nvPr>
        </p:nvSpPr>
        <p:spPr bwMode="gray">
          <a:xfrm>
            <a:off x="684213" y="692150"/>
            <a:ext cx="6659562" cy="1081088"/>
          </a:xfrm>
          <a:prstGeom prst="rect">
            <a:avLst/>
          </a:prstGeom>
        </p:spPr>
        <p:txBody>
          <a:bodyPr vert="horz" wrap="square" lIns="0" tIns="0" rIns="0" bIns="0" numCol="1" anchor="t" anchorCtr="0" compatLnSpc="1">
            <a:prstTxWarp prst="textNoShape">
              <a:avLst/>
            </a:prstTxWarp>
            <a:noAutofit/>
          </a:bodyPr>
          <a:lstStyle/>
          <a:p>
            <a:pPr lvl="0"/>
            <a:r>
              <a:rPr lang="fr-FR" smtClean="0"/>
              <a:t>Cliquez pour modifier le style du titre</a:t>
            </a:r>
          </a:p>
        </p:txBody>
      </p:sp>
      <p:sp>
        <p:nvSpPr>
          <p:cNvPr id="16391" name="Espace réservé du texte 2"/>
          <p:cNvSpPr>
            <a:spLocks noGrp="1"/>
          </p:cNvSpPr>
          <p:nvPr>
            <p:ph type="body" idx="1"/>
          </p:nvPr>
        </p:nvSpPr>
        <p:spPr bwMode="gray">
          <a:xfrm>
            <a:off x="684213" y="1773238"/>
            <a:ext cx="66595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6392" name="Picture 17" descr="Or_04_sans_vis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775" y="0"/>
            <a:ext cx="18002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Lst>
  <p:hf hdr="0" dt="0"/>
  <p:txStyles>
    <p:titleStyle>
      <a:lvl1pPr algn="l" rtl="0" eaLnBrk="0" fontAlgn="base" hangingPunct="0">
        <a:lnSpc>
          <a:spcPct val="90000"/>
        </a:lnSpc>
        <a:spcBef>
          <a:spcPct val="0"/>
        </a:spcBef>
        <a:spcAft>
          <a:spcPct val="0"/>
        </a:spcAft>
        <a:defRPr sz="3200" kern="1200" cap="all">
          <a:solidFill>
            <a:schemeClr val="hlink"/>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ＭＳ Ｐゴシック" charset="0"/>
        </a:defRPr>
      </a:lvl5pPr>
      <a:lvl6pPr marL="457200" algn="l" rtl="0" fontAlgn="base">
        <a:lnSpc>
          <a:spcPct val="90000"/>
        </a:lnSpc>
        <a:spcBef>
          <a:spcPct val="0"/>
        </a:spcBef>
        <a:spcAft>
          <a:spcPct val="0"/>
        </a:spcAft>
        <a:defRPr sz="3200">
          <a:solidFill>
            <a:schemeClr val="hlink"/>
          </a:solidFill>
          <a:latin typeface="Arial" pitchFamily="34" charset="0"/>
        </a:defRPr>
      </a:lvl6pPr>
      <a:lvl7pPr marL="914400" algn="l" rtl="0" fontAlgn="base">
        <a:lnSpc>
          <a:spcPct val="90000"/>
        </a:lnSpc>
        <a:spcBef>
          <a:spcPct val="0"/>
        </a:spcBef>
        <a:spcAft>
          <a:spcPct val="0"/>
        </a:spcAft>
        <a:defRPr sz="3200">
          <a:solidFill>
            <a:schemeClr val="hlink"/>
          </a:solidFill>
          <a:latin typeface="Arial" pitchFamily="34" charset="0"/>
        </a:defRPr>
      </a:lvl7pPr>
      <a:lvl8pPr marL="1371600" algn="l" rtl="0" fontAlgn="base">
        <a:lnSpc>
          <a:spcPct val="90000"/>
        </a:lnSpc>
        <a:spcBef>
          <a:spcPct val="0"/>
        </a:spcBef>
        <a:spcAft>
          <a:spcPct val="0"/>
        </a:spcAft>
        <a:defRPr sz="3200">
          <a:solidFill>
            <a:schemeClr val="hlink"/>
          </a:solidFill>
          <a:latin typeface="Arial" pitchFamily="34" charset="0"/>
        </a:defRPr>
      </a:lvl8pPr>
      <a:lvl9pPr marL="1828800" algn="l" rtl="0" fontAlgn="base">
        <a:lnSpc>
          <a:spcPct val="90000"/>
        </a:lnSpc>
        <a:spcBef>
          <a:spcPct val="0"/>
        </a:spcBef>
        <a:spcAft>
          <a:spcPct val="0"/>
        </a:spcAft>
        <a:defRPr sz="3200">
          <a:solidFill>
            <a:schemeClr val="hlink"/>
          </a:solidFill>
          <a:latin typeface="Arial" pitchFamily="34" charset="0"/>
        </a:defRPr>
      </a:lvl9pPr>
    </p:titleStyle>
    <p:bodyStyle>
      <a:lvl1pPr marL="342900" indent="-342900" algn="l" rtl="0" eaLnBrk="0" fontAlgn="base" hangingPunct="0">
        <a:spcBef>
          <a:spcPts val="600"/>
        </a:spcBef>
        <a:spcAft>
          <a:spcPct val="0"/>
        </a:spcAft>
        <a:defRPr sz="1900" kern="1200">
          <a:solidFill>
            <a:schemeClr val="bg1"/>
          </a:solidFill>
          <a:latin typeface="+mn-lt"/>
          <a:ea typeface="ＭＳ Ｐゴシック" charset="0"/>
          <a:cs typeface="ＭＳ Ｐゴシック" charset="0"/>
        </a:defRPr>
      </a:lvl1pPr>
      <a:lvl2pPr marL="179388" indent="-179388" algn="l" rtl="0" eaLnBrk="0" fontAlgn="base" hangingPunct="0">
        <a:spcBef>
          <a:spcPts val="300"/>
        </a:spcBef>
        <a:spcAft>
          <a:spcPct val="0"/>
        </a:spcAft>
        <a:buClr>
          <a:srgbClr val="4C2B0E"/>
        </a:buClr>
        <a:buSzPct val="85000"/>
        <a:buFont typeface="Wingdings" charset="0"/>
        <a:buChar char="l"/>
        <a:defRPr sz="1400" kern="1200">
          <a:solidFill>
            <a:srgbClr val="4C2B0E"/>
          </a:solidFill>
          <a:latin typeface="+mn-lt"/>
          <a:ea typeface="ＭＳ Ｐゴシック" charset="0"/>
          <a:cs typeface="+mn-cs"/>
        </a:defRPr>
      </a:lvl2pPr>
      <a:lvl3pPr marL="180975" indent="-180975" algn="l" rtl="0" eaLnBrk="0" fontAlgn="base" hangingPunct="0">
        <a:spcBef>
          <a:spcPts val="300"/>
        </a:spcBef>
        <a:spcAft>
          <a:spcPct val="0"/>
        </a:spcAft>
        <a:buClr>
          <a:srgbClr val="F8B334"/>
        </a:buClr>
        <a:buSzPct val="85000"/>
        <a:buFont typeface="Wingdings" charset="0"/>
        <a:buChar char="l"/>
        <a:defRPr sz="1200" kern="1200">
          <a:solidFill>
            <a:srgbClr val="4C2B0E"/>
          </a:solidFill>
          <a:latin typeface="+mn-lt"/>
          <a:ea typeface="ＭＳ Ｐゴシック" charset="0"/>
          <a:cs typeface="+mn-cs"/>
        </a:defRPr>
      </a:lvl3pPr>
      <a:lvl4pPr marL="179388" indent="-179388" algn="l" rtl="0" eaLnBrk="0" fontAlgn="base" hangingPunct="0">
        <a:spcBef>
          <a:spcPts val="300"/>
        </a:spcBef>
        <a:spcAft>
          <a:spcPct val="0"/>
        </a:spcAft>
        <a:buClr>
          <a:srgbClr val="4C2B0E"/>
        </a:buClr>
        <a:buSzPct val="85000"/>
        <a:buFont typeface="Wingdings" charset="0"/>
        <a:buChar char="l"/>
        <a:defRPr sz="1200" kern="1200">
          <a:solidFill>
            <a:srgbClr val="4C2B0E"/>
          </a:solidFill>
          <a:latin typeface="+mn-lt"/>
          <a:ea typeface="ＭＳ Ｐゴシック" charset="0"/>
          <a:cs typeface="+mn-cs"/>
        </a:defRPr>
      </a:lvl4pPr>
      <a:lvl5pPr marL="360363" indent="-180975" algn="l" rtl="0" eaLnBrk="0" fontAlgn="base" hangingPunct="0">
        <a:spcBef>
          <a:spcPct val="0"/>
        </a:spcBef>
        <a:spcAft>
          <a:spcPts val="300"/>
        </a:spcAft>
        <a:buFont typeface="Arial" charset="0"/>
        <a:buChar char="-"/>
        <a:defRPr sz="1200" i="1" kern="1200">
          <a:solidFill>
            <a:srgbClr val="4C2B0E"/>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9458" name="Picture 12" descr="FD_or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5" descr="DOS_orange_V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611822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3" descr="bas_or_texte_v200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3"/>
          </p:nvPr>
        </p:nvSpPr>
        <p:spPr bwMode="gray">
          <a:xfrm>
            <a:off x="684213" y="6543675"/>
            <a:ext cx="6083300" cy="314325"/>
          </a:xfrm>
          <a:prstGeom prst="rect">
            <a:avLst/>
          </a:prstGeom>
        </p:spPr>
        <p:txBody>
          <a:bodyPr vert="horz" wrap="square" lIns="0" tIns="0" rIns="0" bIns="0" numCol="1" anchor="t" anchorCtr="0" compatLnSpc="1">
            <a:prstTxWarp prst="textNoShape">
              <a:avLst/>
            </a:prstTxWarp>
            <a:noAutofit/>
          </a:bodyPr>
          <a:lstStyle>
            <a:lvl1pPr>
              <a:defRPr sz="1200">
                <a:solidFill>
                  <a:srgbClr val="4C2B0E"/>
                </a:solidFill>
                <a:cs typeface="Arial" charset="0"/>
              </a:defRPr>
            </a:lvl1pPr>
          </a:lstStyle>
          <a:p>
            <a:pPr>
              <a:defRPr/>
            </a:pPr>
            <a:r>
              <a:rPr lang="fr-FR"/>
              <a:t>Le plaidoyer sur les questions agricoles  •  27/09/2012</a:t>
            </a:r>
          </a:p>
        </p:txBody>
      </p:sp>
      <p:sp>
        <p:nvSpPr>
          <p:cNvPr id="6" name="Espace réservé du numéro de diapositive 5"/>
          <p:cNvSpPr>
            <a:spLocks noGrp="1"/>
          </p:cNvSpPr>
          <p:nvPr>
            <p:ph type="sldNum" sz="quarter" idx="4"/>
          </p:nvPr>
        </p:nvSpPr>
        <p:spPr bwMode="gray">
          <a:xfrm>
            <a:off x="0" y="6543675"/>
            <a:ext cx="684213" cy="314325"/>
          </a:xfrm>
          <a:prstGeom prst="rect">
            <a:avLst/>
          </a:prstGeom>
        </p:spPr>
        <p:txBody>
          <a:bodyPr vert="horz" wrap="square" lIns="0" tIns="0" rIns="0" bIns="0" numCol="1" anchor="t" anchorCtr="0" compatLnSpc="1">
            <a:prstTxWarp prst="textNoShape">
              <a:avLst/>
            </a:prstTxWarp>
            <a:noAutofit/>
          </a:bodyPr>
          <a:lstStyle>
            <a:lvl1pPr algn="ctr">
              <a:defRPr sz="1200">
                <a:solidFill>
                  <a:srgbClr val="4C2B0E"/>
                </a:solidFill>
                <a:cs typeface="Arial" charset="0"/>
              </a:defRPr>
            </a:lvl1pPr>
          </a:lstStyle>
          <a:p>
            <a:pPr>
              <a:defRPr/>
            </a:pPr>
            <a:fld id="{D5D2809F-8C87-2A4F-A9CC-4EE60FAF9DD7}" type="slidenum">
              <a:rPr lang="fr-FR"/>
              <a:pPr>
                <a:defRPr/>
              </a:pPr>
              <a:t>‹#›</a:t>
            </a:fld>
            <a:endParaRPr lang="fr-FR"/>
          </a:p>
        </p:txBody>
      </p:sp>
      <p:sp>
        <p:nvSpPr>
          <p:cNvPr id="19463" name="Espace réservé du titre 1"/>
          <p:cNvSpPr>
            <a:spLocks noGrp="1"/>
          </p:cNvSpPr>
          <p:nvPr>
            <p:ph type="title"/>
          </p:nvPr>
        </p:nvSpPr>
        <p:spPr bwMode="gray">
          <a:xfrm>
            <a:off x="2716213" y="2133600"/>
            <a:ext cx="2698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
        <p:nvSpPr>
          <p:cNvPr id="19464" name="Espace réservé du texte 2"/>
          <p:cNvSpPr>
            <a:spLocks noGrp="1"/>
          </p:cNvSpPr>
          <p:nvPr>
            <p:ph type="body" idx="1"/>
          </p:nvPr>
        </p:nvSpPr>
        <p:spPr bwMode="gray">
          <a:xfrm>
            <a:off x="0" y="846138"/>
            <a:ext cx="19796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ctr" rtl="0" eaLnBrk="0" fontAlgn="base" hangingPunct="0">
        <a:lnSpc>
          <a:spcPct val="90000"/>
        </a:lnSpc>
        <a:spcBef>
          <a:spcPct val="0"/>
        </a:spcBef>
        <a:spcAft>
          <a:spcPct val="0"/>
        </a:spcAft>
        <a:defRPr sz="1100">
          <a:solidFill>
            <a:schemeClr val="accent2"/>
          </a:solidFill>
          <a:latin typeface="+mj-lt"/>
          <a:ea typeface="ＭＳ Ｐゴシック" charset="0"/>
          <a:cs typeface="+mj-cs"/>
        </a:defRPr>
      </a:lvl1pPr>
      <a:lvl2pPr algn="ctr" rtl="0" eaLnBrk="0" fontAlgn="base" hangingPunct="0">
        <a:lnSpc>
          <a:spcPct val="90000"/>
        </a:lnSpc>
        <a:spcBef>
          <a:spcPct val="0"/>
        </a:spcBef>
        <a:spcAft>
          <a:spcPct val="0"/>
        </a:spcAft>
        <a:defRPr sz="1100">
          <a:solidFill>
            <a:schemeClr val="accent2"/>
          </a:solidFill>
          <a:latin typeface="Arial" pitchFamily="34" charset="0"/>
          <a:ea typeface="ＭＳ Ｐゴシック" charset="0"/>
          <a:cs typeface="Arial" pitchFamily="34" charset="0"/>
        </a:defRPr>
      </a:lvl2pPr>
      <a:lvl3pPr algn="ctr" rtl="0" eaLnBrk="0" fontAlgn="base" hangingPunct="0">
        <a:lnSpc>
          <a:spcPct val="90000"/>
        </a:lnSpc>
        <a:spcBef>
          <a:spcPct val="0"/>
        </a:spcBef>
        <a:spcAft>
          <a:spcPct val="0"/>
        </a:spcAft>
        <a:defRPr sz="1100">
          <a:solidFill>
            <a:schemeClr val="accent2"/>
          </a:solidFill>
          <a:latin typeface="Arial" pitchFamily="34" charset="0"/>
          <a:ea typeface="ＭＳ Ｐゴシック" charset="0"/>
          <a:cs typeface="Arial" pitchFamily="34" charset="0"/>
        </a:defRPr>
      </a:lvl3pPr>
      <a:lvl4pPr algn="ctr" rtl="0" eaLnBrk="0" fontAlgn="base" hangingPunct="0">
        <a:lnSpc>
          <a:spcPct val="90000"/>
        </a:lnSpc>
        <a:spcBef>
          <a:spcPct val="0"/>
        </a:spcBef>
        <a:spcAft>
          <a:spcPct val="0"/>
        </a:spcAft>
        <a:defRPr sz="1100">
          <a:solidFill>
            <a:schemeClr val="accent2"/>
          </a:solidFill>
          <a:latin typeface="Arial" pitchFamily="34" charset="0"/>
          <a:ea typeface="ＭＳ Ｐゴシック" charset="0"/>
          <a:cs typeface="Arial" pitchFamily="34" charset="0"/>
        </a:defRPr>
      </a:lvl4pPr>
      <a:lvl5pPr algn="ctr" rtl="0" eaLnBrk="0" fontAlgn="base" hangingPunct="0">
        <a:lnSpc>
          <a:spcPct val="90000"/>
        </a:lnSpc>
        <a:spcBef>
          <a:spcPct val="0"/>
        </a:spcBef>
        <a:spcAft>
          <a:spcPct val="0"/>
        </a:spcAft>
        <a:defRPr sz="1100">
          <a:solidFill>
            <a:schemeClr val="accent2"/>
          </a:solidFill>
          <a:latin typeface="Arial" pitchFamily="34" charset="0"/>
          <a:ea typeface="ＭＳ Ｐゴシック" charset="0"/>
          <a:cs typeface="Arial" pitchFamily="34" charset="0"/>
        </a:defRPr>
      </a:lvl5pPr>
      <a:lvl6pPr marL="457200" algn="ctr" rtl="0" fontAlgn="base">
        <a:lnSpc>
          <a:spcPct val="90000"/>
        </a:lnSpc>
        <a:spcBef>
          <a:spcPct val="0"/>
        </a:spcBef>
        <a:spcAft>
          <a:spcPct val="0"/>
        </a:spcAft>
        <a:defRPr sz="1100">
          <a:solidFill>
            <a:schemeClr val="accent2"/>
          </a:solidFill>
          <a:latin typeface="Arial" pitchFamily="34" charset="0"/>
          <a:cs typeface="Arial" pitchFamily="34" charset="0"/>
        </a:defRPr>
      </a:lvl6pPr>
      <a:lvl7pPr marL="914400" algn="ctr" rtl="0" fontAlgn="base">
        <a:lnSpc>
          <a:spcPct val="90000"/>
        </a:lnSpc>
        <a:spcBef>
          <a:spcPct val="0"/>
        </a:spcBef>
        <a:spcAft>
          <a:spcPct val="0"/>
        </a:spcAft>
        <a:defRPr sz="1100">
          <a:solidFill>
            <a:schemeClr val="accent2"/>
          </a:solidFill>
          <a:latin typeface="Arial" pitchFamily="34" charset="0"/>
          <a:cs typeface="Arial" pitchFamily="34" charset="0"/>
        </a:defRPr>
      </a:lvl7pPr>
      <a:lvl8pPr marL="1371600" algn="ctr" rtl="0" fontAlgn="base">
        <a:lnSpc>
          <a:spcPct val="90000"/>
        </a:lnSpc>
        <a:spcBef>
          <a:spcPct val="0"/>
        </a:spcBef>
        <a:spcAft>
          <a:spcPct val="0"/>
        </a:spcAft>
        <a:defRPr sz="1100">
          <a:solidFill>
            <a:schemeClr val="accent2"/>
          </a:solidFill>
          <a:latin typeface="Arial" pitchFamily="34" charset="0"/>
          <a:cs typeface="Arial" pitchFamily="34" charset="0"/>
        </a:defRPr>
      </a:lvl8pPr>
      <a:lvl9pPr marL="1828800" algn="ctr" rtl="0" fontAlgn="base">
        <a:lnSpc>
          <a:spcPct val="90000"/>
        </a:lnSpc>
        <a:spcBef>
          <a:spcPct val="0"/>
        </a:spcBef>
        <a:spcAft>
          <a:spcPct val="0"/>
        </a:spcAft>
        <a:defRPr sz="1100">
          <a:solidFill>
            <a:schemeClr val="accent2"/>
          </a:solidFill>
          <a:latin typeface="Arial" pitchFamily="34" charset="0"/>
          <a:cs typeface="Arial" pitchFamily="34" charset="0"/>
        </a:defRPr>
      </a:lvl9pPr>
    </p:titleStyle>
    <p:bodyStyle>
      <a:lvl1pPr marL="342900" indent="-342900" algn="ctr" rtl="0" eaLnBrk="0" fontAlgn="base" hangingPunct="0">
        <a:spcBef>
          <a:spcPts val="600"/>
        </a:spcBef>
        <a:spcAft>
          <a:spcPct val="0"/>
        </a:spcAft>
        <a:defRPr sz="1200">
          <a:solidFill>
            <a:schemeClr val="bg1"/>
          </a:solidFill>
          <a:latin typeface="+mn-lt"/>
          <a:ea typeface="ＭＳ Ｐゴシック" charset="0"/>
          <a:cs typeface="+mn-cs"/>
        </a:defRPr>
      </a:lvl1pPr>
      <a:lvl2pPr marL="179388" indent="-179388" algn="ctr" rtl="0" eaLnBrk="0" fontAlgn="base" hangingPunct="0">
        <a:spcBef>
          <a:spcPts val="300"/>
        </a:spcBef>
        <a:spcAft>
          <a:spcPct val="0"/>
        </a:spcAft>
        <a:buClr>
          <a:schemeClr val="accent2"/>
        </a:buClr>
        <a:buSzPct val="85000"/>
        <a:buFont typeface="Wingdings" charset="0"/>
        <a:buChar char=""/>
        <a:defRPr sz="1400">
          <a:solidFill>
            <a:schemeClr val="tx1"/>
          </a:solidFill>
          <a:latin typeface="+mn-lt"/>
          <a:ea typeface="Arial" charset="0"/>
          <a:cs typeface="+mn-cs"/>
        </a:defRPr>
      </a:lvl2pPr>
      <a:lvl3pPr marL="180975" indent="-180975" algn="ctr" rtl="0" eaLnBrk="0" fontAlgn="base" hangingPunct="0">
        <a:spcBef>
          <a:spcPts val="300"/>
        </a:spcBef>
        <a:spcAft>
          <a:spcPct val="0"/>
        </a:spcAft>
        <a:buClr>
          <a:schemeClr val="accent1"/>
        </a:buClr>
        <a:buSzPct val="85000"/>
        <a:buFont typeface="Wingdings" charset="0"/>
        <a:buChar char=""/>
        <a:defRPr sz="1200">
          <a:solidFill>
            <a:schemeClr val="tx1"/>
          </a:solidFill>
          <a:latin typeface="+mn-lt"/>
          <a:ea typeface="Arial" charset="0"/>
          <a:cs typeface="+mn-cs"/>
        </a:defRPr>
      </a:lvl3pPr>
      <a:lvl4pPr marL="179388" indent="-179388" algn="ctr" rtl="0" eaLnBrk="0" fontAlgn="base" hangingPunct="0">
        <a:spcBef>
          <a:spcPts val="300"/>
        </a:spcBef>
        <a:spcAft>
          <a:spcPct val="0"/>
        </a:spcAft>
        <a:buClr>
          <a:schemeClr val="accent2"/>
        </a:buClr>
        <a:buSzPct val="85000"/>
        <a:buFont typeface="Wingdings" charset="0"/>
        <a:buChar char=""/>
        <a:defRPr sz="1200">
          <a:solidFill>
            <a:schemeClr val="tx1"/>
          </a:solidFill>
          <a:latin typeface="+mn-lt"/>
          <a:ea typeface="Arial" charset="0"/>
          <a:cs typeface="+mn-cs"/>
        </a:defRPr>
      </a:lvl4pPr>
      <a:lvl5pPr marL="360363" indent="-180975" algn="ctr" rtl="0" eaLnBrk="0" fontAlgn="base" hangingPunct="0">
        <a:spcBef>
          <a:spcPct val="0"/>
        </a:spcBef>
        <a:spcAft>
          <a:spcPts val="300"/>
        </a:spcAft>
        <a:buFont typeface="Arial" charset="0"/>
        <a:buChar char="-"/>
        <a:defRPr sz="1200" i="1">
          <a:solidFill>
            <a:schemeClr val="tx1"/>
          </a:solidFill>
          <a:latin typeface="+mn-lt"/>
          <a:ea typeface="Arial" charset="0"/>
          <a:cs typeface="+mn-cs"/>
        </a:defRPr>
      </a:lvl5pPr>
      <a:lvl6pPr marL="817563" indent="-180975" algn="ctr" rtl="0" fontAlgn="base">
        <a:spcBef>
          <a:spcPct val="0"/>
        </a:spcBef>
        <a:spcAft>
          <a:spcPts val="300"/>
        </a:spcAft>
        <a:buFont typeface="Arial" pitchFamily="34" charset="0"/>
        <a:buChar char="-"/>
        <a:defRPr sz="1200" i="1">
          <a:solidFill>
            <a:schemeClr val="tx1"/>
          </a:solidFill>
          <a:latin typeface="+mn-lt"/>
          <a:cs typeface="+mn-cs"/>
        </a:defRPr>
      </a:lvl6pPr>
      <a:lvl7pPr marL="1274763" indent="-180975" algn="ctr" rtl="0" fontAlgn="base">
        <a:spcBef>
          <a:spcPct val="0"/>
        </a:spcBef>
        <a:spcAft>
          <a:spcPts val="300"/>
        </a:spcAft>
        <a:buFont typeface="Arial" pitchFamily="34" charset="0"/>
        <a:buChar char="-"/>
        <a:defRPr sz="1200" i="1">
          <a:solidFill>
            <a:schemeClr val="tx1"/>
          </a:solidFill>
          <a:latin typeface="+mn-lt"/>
          <a:cs typeface="+mn-cs"/>
        </a:defRPr>
      </a:lvl7pPr>
      <a:lvl8pPr marL="1731963" indent="-180975" algn="ctr" rtl="0" fontAlgn="base">
        <a:spcBef>
          <a:spcPct val="0"/>
        </a:spcBef>
        <a:spcAft>
          <a:spcPts val="300"/>
        </a:spcAft>
        <a:buFont typeface="Arial" pitchFamily="34" charset="0"/>
        <a:buChar char="-"/>
        <a:defRPr sz="1200" i="1">
          <a:solidFill>
            <a:schemeClr val="tx1"/>
          </a:solidFill>
          <a:latin typeface="+mn-lt"/>
          <a:cs typeface="+mn-cs"/>
        </a:defRPr>
      </a:lvl8pPr>
      <a:lvl9pPr marL="2189163" indent="-180975" algn="ctr" rtl="0" fontAlgn="base">
        <a:spcBef>
          <a:spcPct val="0"/>
        </a:spcBef>
        <a:spcAft>
          <a:spcPts val="300"/>
        </a:spcAft>
        <a:buFont typeface="Arial" pitchFamily="34" charset="0"/>
        <a:buChar char="-"/>
        <a:defRPr sz="1200" i="1">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31746" name="Picture 12" descr="FD_orang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bas_or_der_v20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0" y="5527675"/>
            <a:ext cx="91408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Espace réservé du texte 2"/>
          <p:cNvSpPr>
            <a:spLocks noGrp="1"/>
          </p:cNvSpPr>
          <p:nvPr>
            <p:ph type="body" idx="1"/>
          </p:nvPr>
        </p:nvSpPr>
        <p:spPr bwMode="gray">
          <a:xfrm>
            <a:off x="684213" y="836613"/>
            <a:ext cx="52562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1749" name="Espace réservé du titre 1"/>
          <p:cNvSpPr>
            <a:spLocks noGrp="1"/>
          </p:cNvSpPr>
          <p:nvPr>
            <p:ph type="title"/>
          </p:nvPr>
        </p:nvSpPr>
        <p:spPr bwMode="gray">
          <a:xfrm>
            <a:off x="684213" y="0"/>
            <a:ext cx="525621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rtl="0" eaLnBrk="0" fontAlgn="base" hangingPunct="0">
        <a:lnSpc>
          <a:spcPct val="90000"/>
        </a:lnSpc>
        <a:spcBef>
          <a:spcPct val="0"/>
        </a:spcBef>
        <a:spcAft>
          <a:spcPct val="0"/>
        </a:spcAft>
        <a:defRPr sz="2000">
          <a:solidFill>
            <a:srgbClr val="4C2B0E"/>
          </a:solidFill>
          <a:latin typeface="+mj-lt"/>
          <a:ea typeface="ＭＳ Ｐゴシック" charset="0"/>
          <a:cs typeface="+mj-cs"/>
        </a:defRPr>
      </a:lvl1pPr>
      <a:lvl2pPr algn="l" rtl="0" eaLnBrk="0" fontAlgn="base" hangingPunct="0">
        <a:lnSpc>
          <a:spcPct val="90000"/>
        </a:lnSpc>
        <a:spcBef>
          <a:spcPct val="0"/>
        </a:spcBef>
        <a:spcAft>
          <a:spcPct val="0"/>
        </a:spcAft>
        <a:defRPr sz="2000">
          <a:solidFill>
            <a:srgbClr val="4C2B0E"/>
          </a:solidFill>
          <a:latin typeface="Arial" pitchFamily="34" charset="0"/>
          <a:ea typeface="ＭＳ Ｐゴシック" charset="0"/>
          <a:cs typeface="Arial" pitchFamily="34" charset="0"/>
        </a:defRPr>
      </a:lvl2pPr>
      <a:lvl3pPr algn="l" rtl="0" eaLnBrk="0" fontAlgn="base" hangingPunct="0">
        <a:lnSpc>
          <a:spcPct val="90000"/>
        </a:lnSpc>
        <a:spcBef>
          <a:spcPct val="0"/>
        </a:spcBef>
        <a:spcAft>
          <a:spcPct val="0"/>
        </a:spcAft>
        <a:defRPr sz="2000">
          <a:solidFill>
            <a:srgbClr val="4C2B0E"/>
          </a:solidFill>
          <a:latin typeface="Arial" pitchFamily="34" charset="0"/>
          <a:ea typeface="ＭＳ Ｐゴシック" charset="0"/>
          <a:cs typeface="Arial" pitchFamily="34" charset="0"/>
        </a:defRPr>
      </a:lvl3pPr>
      <a:lvl4pPr algn="l" rtl="0" eaLnBrk="0" fontAlgn="base" hangingPunct="0">
        <a:lnSpc>
          <a:spcPct val="90000"/>
        </a:lnSpc>
        <a:spcBef>
          <a:spcPct val="0"/>
        </a:spcBef>
        <a:spcAft>
          <a:spcPct val="0"/>
        </a:spcAft>
        <a:defRPr sz="2000">
          <a:solidFill>
            <a:srgbClr val="4C2B0E"/>
          </a:solidFill>
          <a:latin typeface="Arial" pitchFamily="34" charset="0"/>
          <a:ea typeface="ＭＳ Ｐゴシック" charset="0"/>
          <a:cs typeface="Arial" pitchFamily="34" charset="0"/>
        </a:defRPr>
      </a:lvl4pPr>
      <a:lvl5pPr algn="l" rtl="0" eaLnBrk="0" fontAlgn="base" hangingPunct="0">
        <a:lnSpc>
          <a:spcPct val="90000"/>
        </a:lnSpc>
        <a:spcBef>
          <a:spcPct val="0"/>
        </a:spcBef>
        <a:spcAft>
          <a:spcPct val="0"/>
        </a:spcAft>
        <a:defRPr sz="2000">
          <a:solidFill>
            <a:srgbClr val="4C2B0E"/>
          </a:solidFill>
          <a:latin typeface="Arial" pitchFamily="34" charset="0"/>
          <a:ea typeface="ＭＳ Ｐゴシック" charset="0"/>
          <a:cs typeface="Arial" pitchFamily="34" charset="0"/>
        </a:defRPr>
      </a:lvl5pPr>
      <a:lvl6pPr marL="457200" algn="l" rtl="0" fontAlgn="base">
        <a:lnSpc>
          <a:spcPct val="90000"/>
        </a:lnSpc>
        <a:spcBef>
          <a:spcPct val="0"/>
        </a:spcBef>
        <a:spcAft>
          <a:spcPct val="0"/>
        </a:spcAft>
        <a:defRPr sz="2000">
          <a:solidFill>
            <a:srgbClr val="4C2B0E"/>
          </a:solidFill>
          <a:latin typeface="Arial" pitchFamily="34" charset="0"/>
          <a:cs typeface="Arial" pitchFamily="34" charset="0"/>
        </a:defRPr>
      </a:lvl6pPr>
      <a:lvl7pPr marL="914400" algn="l" rtl="0" fontAlgn="base">
        <a:lnSpc>
          <a:spcPct val="90000"/>
        </a:lnSpc>
        <a:spcBef>
          <a:spcPct val="0"/>
        </a:spcBef>
        <a:spcAft>
          <a:spcPct val="0"/>
        </a:spcAft>
        <a:defRPr sz="2000">
          <a:solidFill>
            <a:srgbClr val="4C2B0E"/>
          </a:solidFill>
          <a:latin typeface="Arial" pitchFamily="34" charset="0"/>
          <a:cs typeface="Arial" pitchFamily="34" charset="0"/>
        </a:defRPr>
      </a:lvl7pPr>
      <a:lvl8pPr marL="1371600" algn="l" rtl="0" fontAlgn="base">
        <a:lnSpc>
          <a:spcPct val="90000"/>
        </a:lnSpc>
        <a:spcBef>
          <a:spcPct val="0"/>
        </a:spcBef>
        <a:spcAft>
          <a:spcPct val="0"/>
        </a:spcAft>
        <a:defRPr sz="2000">
          <a:solidFill>
            <a:srgbClr val="4C2B0E"/>
          </a:solidFill>
          <a:latin typeface="Arial" pitchFamily="34" charset="0"/>
          <a:cs typeface="Arial" pitchFamily="34" charset="0"/>
        </a:defRPr>
      </a:lvl8pPr>
      <a:lvl9pPr marL="1828800" algn="l" rtl="0" fontAlgn="base">
        <a:lnSpc>
          <a:spcPct val="90000"/>
        </a:lnSpc>
        <a:spcBef>
          <a:spcPct val="0"/>
        </a:spcBef>
        <a:spcAft>
          <a:spcPct val="0"/>
        </a:spcAft>
        <a:defRPr sz="2000">
          <a:solidFill>
            <a:srgbClr val="4C2B0E"/>
          </a:solidFill>
          <a:latin typeface="Arial" pitchFamily="34" charset="0"/>
          <a:cs typeface="Arial" pitchFamily="34" charset="0"/>
        </a:defRPr>
      </a:lvl9pPr>
    </p:titleStyle>
    <p:bodyStyle>
      <a:lvl1pPr marL="342900" indent="-342900" algn="l" rtl="0" eaLnBrk="0" fontAlgn="base" hangingPunct="0">
        <a:lnSpc>
          <a:spcPct val="90000"/>
        </a:lnSpc>
        <a:spcBef>
          <a:spcPct val="0"/>
        </a:spcBef>
        <a:spcAft>
          <a:spcPct val="0"/>
        </a:spcAft>
        <a:defRPr sz="4400">
          <a:solidFill>
            <a:schemeClr val="bg1"/>
          </a:solidFill>
          <a:latin typeface="+mn-lt"/>
          <a:ea typeface="ＭＳ Ｐゴシック" charset="0"/>
          <a:cs typeface="+mn-cs"/>
        </a:defRPr>
      </a:lvl1pPr>
      <a:lvl2pPr marL="1588" indent="455613" algn="l" rtl="0" eaLnBrk="0" fontAlgn="base" hangingPunct="0">
        <a:spcBef>
          <a:spcPts val="300"/>
        </a:spcBef>
        <a:spcAft>
          <a:spcPct val="0"/>
        </a:spcAft>
        <a:buClr>
          <a:schemeClr val="accent2"/>
        </a:buClr>
        <a:buSzPct val="85000"/>
        <a:buFont typeface="Wingdings" charset="0"/>
        <a:defRPr sz="1600">
          <a:solidFill>
            <a:srgbClr val="4C2B0E"/>
          </a:solidFill>
          <a:latin typeface="+mn-lt"/>
          <a:ea typeface="Arial" charset="0"/>
          <a:cs typeface="+mn-cs"/>
        </a:defRPr>
      </a:lvl2pPr>
      <a:lvl3pPr marL="184150" indent="-180975" algn="l" rtl="0" eaLnBrk="0" fontAlgn="base" hangingPunct="0">
        <a:spcBef>
          <a:spcPts val="300"/>
        </a:spcBef>
        <a:spcAft>
          <a:spcPct val="0"/>
        </a:spcAft>
        <a:buClr>
          <a:srgbClr val="4C2B0E"/>
        </a:buClr>
        <a:buSzPct val="85000"/>
        <a:buFont typeface="Wingdings" charset="0"/>
        <a:buChar char="l"/>
        <a:defRPr sz="1200">
          <a:solidFill>
            <a:srgbClr val="4C2B0E"/>
          </a:solidFill>
          <a:latin typeface="+mn-lt"/>
          <a:ea typeface="Arial" charset="0"/>
          <a:cs typeface="+mn-cs"/>
        </a:defRPr>
      </a:lvl3pPr>
      <a:lvl4pPr marL="365125" indent="-179388" algn="l" rtl="0" eaLnBrk="0" fontAlgn="base" hangingPunct="0">
        <a:spcBef>
          <a:spcPts val="300"/>
        </a:spcBef>
        <a:spcAft>
          <a:spcPct val="0"/>
        </a:spcAft>
        <a:buClr>
          <a:srgbClr val="F8B334"/>
        </a:buClr>
        <a:buSzPct val="85000"/>
        <a:buFont typeface="Wingdings" charset="0"/>
        <a:buChar char="l"/>
        <a:defRPr sz="1200">
          <a:solidFill>
            <a:srgbClr val="4C2B0E"/>
          </a:solidFill>
          <a:latin typeface="+mn-lt"/>
          <a:ea typeface="Arial" charset="0"/>
          <a:cs typeface="+mn-cs"/>
        </a:defRPr>
      </a:lvl4pPr>
      <a:lvl5pPr marL="547688" indent="-180975" algn="l" rtl="0" eaLnBrk="0" fontAlgn="base" hangingPunct="0">
        <a:spcBef>
          <a:spcPct val="0"/>
        </a:spcBef>
        <a:spcAft>
          <a:spcPts val="300"/>
        </a:spcAft>
        <a:buFont typeface="Arial" charset="0"/>
        <a:buChar char="-"/>
        <a:defRPr sz="1200" i="1">
          <a:solidFill>
            <a:srgbClr val="4C2B0E"/>
          </a:solidFill>
          <a:latin typeface="+mn-lt"/>
          <a:ea typeface="Arial" charset="0"/>
          <a:cs typeface="+mn-cs"/>
        </a:defRPr>
      </a:lvl5pPr>
      <a:lvl6pPr marL="1004888" indent="-180975" algn="l" rtl="0" fontAlgn="base">
        <a:spcBef>
          <a:spcPct val="0"/>
        </a:spcBef>
        <a:spcAft>
          <a:spcPts val="300"/>
        </a:spcAft>
        <a:buFont typeface="Arial" pitchFamily="34" charset="0"/>
        <a:buChar char="-"/>
        <a:defRPr sz="1200" i="1">
          <a:solidFill>
            <a:srgbClr val="4C2B0E"/>
          </a:solidFill>
          <a:latin typeface="+mn-lt"/>
          <a:cs typeface="+mn-cs"/>
        </a:defRPr>
      </a:lvl6pPr>
      <a:lvl7pPr marL="1462088" indent="-180975" algn="l" rtl="0" fontAlgn="base">
        <a:spcBef>
          <a:spcPct val="0"/>
        </a:spcBef>
        <a:spcAft>
          <a:spcPts val="300"/>
        </a:spcAft>
        <a:buFont typeface="Arial" pitchFamily="34" charset="0"/>
        <a:buChar char="-"/>
        <a:defRPr sz="1200" i="1">
          <a:solidFill>
            <a:srgbClr val="4C2B0E"/>
          </a:solidFill>
          <a:latin typeface="+mn-lt"/>
          <a:cs typeface="+mn-cs"/>
        </a:defRPr>
      </a:lvl7pPr>
      <a:lvl8pPr marL="1919288" indent="-180975" algn="l" rtl="0" fontAlgn="base">
        <a:spcBef>
          <a:spcPct val="0"/>
        </a:spcBef>
        <a:spcAft>
          <a:spcPts val="300"/>
        </a:spcAft>
        <a:buFont typeface="Arial" pitchFamily="34" charset="0"/>
        <a:buChar char="-"/>
        <a:defRPr sz="1200" i="1">
          <a:solidFill>
            <a:srgbClr val="4C2B0E"/>
          </a:solidFill>
          <a:latin typeface="+mn-lt"/>
          <a:cs typeface="+mn-cs"/>
        </a:defRPr>
      </a:lvl8pPr>
      <a:lvl9pPr marL="2376488" indent="-180975" algn="l" rtl="0" fontAlgn="base">
        <a:spcBef>
          <a:spcPct val="0"/>
        </a:spcBef>
        <a:spcAft>
          <a:spcPts val="300"/>
        </a:spcAft>
        <a:buFont typeface="Arial" pitchFamily="34" charset="0"/>
        <a:buChar char="-"/>
        <a:defRPr sz="1200" i="1">
          <a:solidFill>
            <a:srgbClr val="4C2B0E"/>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32770" name="Espace réservé du titre 1"/>
          <p:cNvSpPr>
            <a:spLocks noGrp="1"/>
          </p:cNvSpPr>
          <p:nvPr>
            <p:ph type="title"/>
          </p:nvPr>
        </p:nvSpPr>
        <p:spPr bwMode="gray">
          <a:xfrm>
            <a:off x="684213" y="692150"/>
            <a:ext cx="665956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 style du titre</a:t>
            </a:r>
          </a:p>
        </p:txBody>
      </p:sp>
      <p:sp>
        <p:nvSpPr>
          <p:cNvPr id="32771" name="Espace réservé du texte 2"/>
          <p:cNvSpPr>
            <a:spLocks noGrp="1"/>
          </p:cNvSpPr>
          <p:nvPr>
            <p:ph type="body" idx="1"/>
          </p:nvPr>
        </p:nvSpPr>
        <p:spPr bwMode="gray">
          <a:xfrm>
            <a:off x="684213" y="1773238"/>
            <a:ext cx="66595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dt="0"/>
  <p:txStyles>
    <p:titleStyle>
      <a:lvl1pPr algn="l" rtl="0" eaLnBrk="0" fontAlgn="base" hangingPunct="0">
        <a:lnSpc>
          <a:spcPct val="90000"/>
        </a:lnSpc>
        <a:spcBef>
          <a:spcPct val="0"/>
        </a:spcBef>
        <a:spcAft>
          <a:spcPct val="0"/>
        </a:spcAft>
        <a:defRPr sz="3200">
          <a:solidFill>
            <a:schemeClr val="hlink"/>
          </a:solidFill>
          <a:latin typeface="+mj-lt"/>
          <a:ea typeface="ＭＳ Ｐゴシック" charset="0"/>
          <a:cs typeface="+mj-cs"/>
        </a:defRPr>
      </a:lvl1pPr>
      <a:lvl2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Arial" pitchFamily="34" charset="0"/>
        </a:defRPr>
      </a:lvl2pPr>
      <a:lvl3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Arial" pitchFamily="34" charset="0"/>
        </a:defRPr>
      </a:lvl3pPr>
      <a:lvl4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Arial" pitchFamily="34" charset="0"/>
        </a:defRPr>
      </a:lvl4pPr>
      <a:lvl5pPr algn="l" rtl="0" eaLnBrk="0" fontAlgn="base" hangingPunct="0">
        <a:lnSpc>
          <a:spcPct val="90000"/>
        </a:lnSpc>
        <a:spcBef>
          <a:spcPct val="0"/>
        </a:spcBef>
        <a:spcAft>
          <a:spcPct val="0"/>
        </a:spcAft>
        <a:defRPr sz="3200">
          <a:solidFill>
            <a:schemeClr val="hlink"/>
          </a:solidFill>
          <a:latin typeface="Arial" pitchFamily="34" charset="0"/>
          <a:ea typeface="ＭＳ Ｐゴシック" charset="0"/>
          <a:cs typeface="Arial" pitchFamily="34" charset="0"/>
        </a:defRPr>
      </a:lvl5pPr>
      <a:lvl6pPr marL="457200" algn="l" rtl="0" fontAlgn="base">
        <a:lnSpc>
          <a:spcPct val="90000"/>
        </a:lnSpc>
        <a:spcBef>
          <a:spcPct val="0"/>
        </a:spcBef>
        <a:spcAft>
          <a:spcPct val="0"/>
        </a:spcAft>
        <a:defRPr sz="3200">
          <a:solidFill>
            <a:schemeClr val="hlink"/>
          </a:solidFill>
          <a:latin typeface="Arial" pitchFamily="34" charset="0"/>
          <a:cs typeface="Arial" pitchFamily="34" charset="0"/>
        </a:defRPr>
      </a:lvl6pPr>
      <a:lvl7pPr marL="914400" algn="l" rtl="0" fontAlgn="base">
        <a:lnSpc>
          <a:spcPct val="90000"/>
        </a:lnSpc>
        <a:spcBef>
          <a:spcPct val="0"/>
        </a:spcBef>
        <a:spcAft>
          <a:spcPct val="0"/>
        </a:spcAft>
        <a:defRPr sz="3200">
          <a:solidFill>
            <a:schemeClr val="hlink"/>
          </a:solidFill>
          <a:latin typeface="Arial" pitchFamily="34" charset="0"/>
          <a:cs typeface="Arial" pitchFamily="34" charset="0"/>
        </a:defRPr>
      </a:lvl7pPr>
      <a:lvl8pPr marL="1371600" algn="l" rtl="0" fontAlgn="base">
        <a:lnSpc>
          <a:spcPct val="90000"/>
        </a:lnSpc>
        <a:spcBef>
          <a:spcPct val="0"/>
        </a:spcBef>
        <a:spcAft>
          <a:spcPct val="0"/>
        </a:spcAft>
        <a:defRPr sz="3200">
          <a:solidFill>
            <a:schemeClr val="hlink"/>
          </a:solidFill>
          <a:latin typeface="Arial" pitchFamily="34" charset="0"/>
          <a:cs typeface="Arial" pitchFamily="34" charset="0"/>
        </a:defRPr>
      </a:lvl8pPr>
      <a:lvl9pPr marL="1828800" algn="l" rtl="0" fontAlgn="base">
        <a:lnSpc>
          <a:spcPct val="90000"/>
        </a:lnSpc>
        <a:spcBef>
          <a:spcPct val="0"/>
        </a:spcBef>
        <a:spcAft>
          <a:spcPct val="0"/>
        </a:spcAft>
        <a:defRPr sz="3200">
          <a:solidFill>
            <a:schemeClr val="hlink"/>
          </a:solidFill>
          <a:latin typeface="Arial" pitchFamily="34" charset="0"/>
          <a:cs typeface="Arial" pitchFamily="34" charset="0"/>
        </a:defRPr>
      </a:lvl9pPr>
    </p:titleStyle>
    <p:bodyStyle>
      <a:lvl1pPr marL="342900" indent="-342900" algn="l" rtl="0" eaLnBrk="0" fontAlgn="base" hangingPunct="0">
        <a:spcBef>
          <a:spcPts val="600"/>
        </a:spcBef>
        <a:spcAft>
          <a:spcPct val="0"/>
        </a:spcAft>
        <a:defRPr sz="1900">
          <a:solidFill>
            <a:schemeClr val="bg1"/>
          </a:solidFill>
          <a:latin typeface="+mn-lt"/>
          <a:ea typeface="ＭＳ Ｐゴシック" charset="0"/>
          <a:cs typeface="+mn-cs"/>
        </a:defRPr>
      </a:lvl1pPr>
      <a:lvl2pPr marL="179388" indent="-179388" algn="l" rtl="0" eaLnBrk="0" fontAlgn="base" hangingPunct="0">
        <a:spcBef>
          <a:spcPts val="300"/>
        </a:spcBef>
        <a:spcAft>
          <a:spcPct val="0"/>
        </a:spcAft>
        <a:buClr>
          <a:srgbClr val="4C2B0E"/>
        </a:buClr>
        <a:buSzPct val="85000"/>
        <a:buFont typeface="Wingdings" charset="0"/>
        <a:buChar char="l"/>
        <a:defRPr sz="1400">
          <a:solidFill>
            <a:srgbClr val="4C2B0E"/>
          </a:solidFill>
          <a:latin typeface="+mn-lt"/>
          <a:ea typeface="Arial" charset="0"/>
          <a:cs typeface="+mn-cs"/>
        </a:defRPr>
      </a:lvl2pPr>
      <a:lvl3pPr marL="180975" indent="-180975" algn="l" rtl="0" eaLnBrk="0" fontAlgn="base" hangingPunct="0">
        <a:spcBef>
          <a:spcPts val="300"/>
        </a:spcBef>
        <a:spcAft>
          <a:spcPct val="0"/>
        </a:spcAft>
        <a:buClr>
          <a:srgbClr val="F8B334"/>
        </a:buClr>
        <a:buSzPct val="85000"/>
        <a:buFont typeface="Wingdings" charset="0"/>
        <a:buChar char="l"/>
        <a:defRPr sz="1200">
          <a:solidFill>
            <a:srgbClr val="4C2B0E"/>
          </a:solidFill>
          <a:latin typeface="+mn-lt"/>
          <a:ea typeface="Arial" charset="0"/>
          <a:cs typeface="+mn-cs"/>
        </a:defRPr>
      </a:lvl3pPr>
      <a:lvl4pPr marL="179388" indent="-179388" algn="l" rtl="0" eaLnBrk="0" fontAlgn="base" hangingPunct="0">
        <a:spcBef>
          <a:spcPts val="300"/>
        </a:spcBef>
        <a:spcAft>
          <a:spcPct val="0"/>
        </a:spcAft>
        <a:buClr>
          <a:srgbClr val="4C2B0E"/>
        </a:buClr>
        <a:buSzPct val="85000"/>
        <a:buFont typeface="Wingdings" charset="0"/>
        <a:buChar char="l"/>
        <a:defRPr sz="1200">
          <a:solidFill>
            <a:srgbClr val="4C2B0E"/>
          </a:solidFill>
          <a:latin typeface="+mn-lt"/>
          <a:ea typeface="Arial" charset="0"/>
          <a:cs typeface="+mn-cs"/>
        </a:defRPr>
      </a:lvl4pPr>
      <a:lvl5pPr marL="360363" indent="-180975" algn="l" rtl="0" eaLnBrk="0" fontAlgn="base" hangingPunct="0">
        <a:spcBef>
          <a:spcPct val="0"/>
        </a:spcBef>
        <a:spcAft>
          <a:spcPts val="300"/>
        </a:spcAft>
        <a:buFont typeface="Arial" charset="0"/>
        <a:buChar char="-"/>
        <a:defRPr sz="1200" i="1">
          <a:solidFill>
            <a:srgbClr val="4C2B0E"/>
          </a:solidFill>
          <a:latin typeface="+mn-lt"/>
          <a:ea typeface="Arial" charset="0"/>
          <a:cs typeface="+mn-cs"/>
        </a:defRPr>
      </a:lvl5pPr>
      <a:lvl6pPr marL="817563" indent="-180975" algn="l" rtl="0" fontAlgn="base">
        <a:spcBef>
          <a:spcPct val="0"/>
        </a:spcBef>
        <a:spcAft>
          <a:spcPts val="300"/>
        </a:spcAft>
        <a:buFont typeface="Arial" pitchFamily="34" charset="0"/>
        <a:buChar char="-"/>
        <a:defRPr sz="1200" i="1">
          <a:solidFill>
            <a:srgbClr val="4C2B0E"/>
          </a:solidFill>
          <a:latin typeface="+mn-lt"/>
          <a:cs typeface="+mn-cs"/>
        </a:defRPr>
      </a:lvl6pPr>
      <a:lvl7pPr marL="1274763" indent="-180975" algn="l" rtl="0" fontAlgn="base">
        <a:spcBef>
          <a:spcPct val="0"/>
        </a:spcBef>
        <a:spcAft>
          <a:spcPts val="300"/>
        </a:spcAft>
        <a:buFont typeface="Arial" pitchFamily="34" charset="0"/>
        <a:buChar char="-"/>
        <a:defRPr sz="1200" i="1">
          <a:solidFill>
            <a:srgbClr val="4C2B0E"/>
          </a:solidFill>
          <a:latin typeface="+mn-lt"/>
          <a:cs typeface="+mn-cs"/>
        </a:defRPr>
      </a:lvl7pPr>
      <a:lvl8pPr marL="1731963" indent="-180975" algn="l" rtl="0" fontAlgn="base">
        <a:spcBef>
          <a:spcPct val="0"/>
        </a:spcBef>
        <a:spcAft>
          <a:spcPts val="300"/>
        </a:spcAft>
        <a:buFont typeface="Arial" pitchFamily="34" charset="0"/>
        <a:buChar char="-"/>
        <a:defRPr sz="1200" i="1">
          <a:solidFill>
            <a:srgbClr val="4C2B0E"/>
          </a:solidFill>
          <a:latin typeface="+mn-lt"/>
          <a:cs typeface="+mn-cs"/>
        </a:defRPr>
      </a:lvl8pPr>
      <a:lvl9pPr marL="2189163" indent="-180975" algn="l" rtl="0" fontAlgn="base">
        <a:spcBef>
          <a:spcPct val="0"/>
        </a:spcBef>
        <a:spcAft>
          <a:spcPts val="300"/>
        </a:spcAft>
        <a:buFont typeface="Arial" pitchFamily="34" charset="0"/>
        <a:buChar char="-"/>
        <a:defRPr sz="1200" i="1">
          <a:solidFill>
            <a:srgbClr val="4C2B0E"/>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6.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9.png"/><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6.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fr.wikipedia.org/wiki/Nz%C3%A9r%C3%A9kor%C3%A9" TargetMode="Externa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4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4-02-26 à 11.19.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9" y="0"/>
            <a:ext cx="9114191" cy="59419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Economie</a:t>
            </a:r>
            <a:endParaRPr lang="fr-FR" dirty="0"/>
          </a:p>
        </p:txBody>
      </p:sp>
      <p:sp>
        <p:nvSpPr>
          <p:cNvPr id="3" name="Espace réservé du contenu 2"/>
          <p:cNvSpPr>
            <a:spLocks noGrp="1"/>
          </p:cNvSpPr>
          <p:nvPr>
            <p:ph idx="1"/>
          </p:nvPr>
        </p:nvSpPr>
        <p:spPr>
          <a:xfrm>
            <a:off x="28714" y="1124744"/>
            <a:ext cx="6199470" cy="4896222"/>
          </a:xfrm>
        </p:spPr>
        <p:txBody>
          <a:bodyPr/>
          <a:lstStyle/>
          <a:p>
            <a:r>
              <a:rPr lang="fr-FR" sz="2400" dirty="0">
                <a:solidFill>
                  <a:srgbClr val="000000"/>
                </a:solidFill>
              </a:rPr>
              <a:t>La</a:t>
            </a:r>
            <a:r>
              <a:rPr lang="fr-FR" sz="2400" b="1" dirty="0">
                <a:solidFill>
                  <a:srgbClr val="000000"/>
                </a:solidFill>
              </a:rPr>
              <a:t> devise </a:t>
            </a:r>
            <a:r>
              <a:rPr lang="fr-FR" sz="2400" dirty="0">
                <a:solidFill>
                  <a:srgbClr val="000000"/>
                </a:solidFill>
              </a:rPr>
              <a:t>ayant cours sur le </a:t>
            </a:r>
            <a:r>
              <a:rPr lang="fr-FR" sz="2400" dirty="0" smtClean="0">
                <a:solidFill>
                  <a:srgbClr val="000000"/>
                </a:solidFill>
              </a:rPr>
              <a:t>territoire </a:t>
            </a:r>
            <a:r>
              <a:rPr lang="fr-FR" sz="2400" dirty="0">
                <a:solidFill>
                  <a:srgbClr val="000000"/>
                </a:solidFill>
              </a:rPr>
              <a:t>est le franc guinéen échangeable avec l’euro et le </a:t>
            </a:r>
            <a:r>
              <a:rPr lang="fr-FR" sz="2400" dirty="0" smtClean="0">
                <a:solidFill>
                  <a:srgbClr val="000000"/>
                </a:solidFill>
              </a:rPr>
              <a:t>dollar.</a:t>
            </a:r>
          </a:p>
          <a:p>
            <a:endParaRPr lang="fr-FR" sz="2400" dirty="0" smtClean="0">
              <a:solidFill>
                <a:srgbClr val="000000"/>
              </a:solidFill>
            </a:endParaRPr>
          </a:p>
          <a:p>
            <a:r>
              <a:rPr lang="fr-FR" sz="2400" b="1" dirty="0" smtClean="0">
                <a:solidFill>
                  <a:srgbClr val="000000"/>
                </a:solidFill>
              </a:rPr>
              <a:t>Agriculture: </a:t>
            </a:r>
            <a:r>
              <a:rPr lang="fr-FR" sz="2400" dirty="0" smtClean="0">
                <a:solidFill>
                  <a:srgbClr val="000000"/>
                </a:solidFill>
              </a:rPr>
              <a:t>activité essentielle de l’économie guinéenne: mil, arachide,</a:t>
            </a:r>
            <a:r>
              <a:rPr lang="fr-FR" sz="2400" dirty="0">
                <a:solidFill>
                  <a:srgbClr val="000000"/>
                </a:solidFill>
              </a:rPr>
              <a:t> fonio</a:t>
            </a:r>
            <a:r>
              <a:rPr lang="fr-FR" sz="2400" dirty="0" smtClean="0">
                <a:solidFill>
                  <a:srgbClr val="000000"/>
                </a:solidFill>
              </a:rPr>
              <a:t> riz, manioc et fruits, la population active agricole étant  de 82%.</a:t>
            </a:r>
          </a:p>
          <a:p>
            <a:endParaRPr lang="fr-FR" sz="2400" dirty="0">
              <a:solidFill>
                <a:srgbClr val="000000"/>
              </a:solidFill>
            </a:endParaRPr>
          </a:p>
          <a:p>
            <a:r>
              <a:rPr lang="fr-FR" sz="2400" b="1" dirty="0" smtClean="0">
                <a:solidFill>
                  <a:srgbClr val="000000"/>
                </a:solidFill>
              </a:rPr>
              <a:t>Industries et mines: </a:t>
            </a:r>
            <a:r>
              <a:rPr lang="fr-FR" sz="2400" dirty="0" smtClean="0">
                <a:solidFill>
                  <a:srgbClr val="000000"/>
                </a:solidFill>
              </a:rPr>
              <a:t>importante ressources en bauxite (2/3 des réserves  mondiales).</a:t>
            </a:r>
            <a:r>
              <a:rPr lang="fr-FR" sz="2400" dirty="0"/>
              <a:t> </a:t>
            </a:r>
            <a:r>
              <a:rPr lang="fr-FR" sz="2400" dirty="0">
                <a:solidFill>
                  <a:srgbClr val="000000"/>
                </a:solidFill>
              </a:rPr>
              <a:t>Le pays dispose également d’or, de fer, de </a:t>
            </a:r>
            <a:r>
              <a:rPr lang="fr-FR" sz="2400" dirty="0" smtClean="0">
                <a:solidFill>
                  <a:srgbClr val="000000"/>
                </a:solidFill>
              </a:rPr>
              <a:t>diamant, </a:t>
            </a:r>
            <a:r>
              <a:rPr lang="fr-FR" sz="2400" dirty="0">
                <a:solidFill>
                  <a:srgbClr val="000000"/>
                </a:solidFill>
              </a:rPr>
              <a:t>de pétrole et </a:t>
            </a:r>
            <a:r>
              <a:rPr lang="fr-FR" sz="2400" dirty="0" smtClean="0">
                <a:solidFill>
                  <a:srgbClr val="000000"/>
                </a:solidFill>
              </a:rPr>
              <a:t>d’uranium.</a:t>
            </a:r>
            <a:endParaRPr lang="fr-FR" sz="2400" dirty="0">
              <a:solidFill>
                <a:srgbClr val="000000"/>
              </a:solidFill>
            </a:endParaRPr>
          </a:p>
          <a:p>
            <a:endParaRPr lang="fr-FR" sz="2400" dirty="0">
              <a:solidFill>
                <a:srgbClr val="000000"/>
              </a:solidFill>
            </a:endParaRPr>
          </a:p>
          <a:p>
            <a:endParaRPr lang="fr-FR" dirty="0"/>
          </a:p>
        </p:txBody>
      </p:sp>
      <p:sp>
        <p:nvSpPr>
          <p:cNvPr id="4" name="Espace réservé du pied de page 3"/>
          <p:cNvSpPr>
            <a:spLocks noGrp="1"/>
          </p:cNvSpPr>
          <p:nvPr>
            <p:ph type="ftr" sz="quarter" idx="10"/>
          </p:nvPr>
        </p:nvSpPr>
        <p:spPr/>
        <p:txBody>
          <a:bodyPr/>
          <a:lstStyle/>
          <a:p>
            <a:pPr>
              <a:defRPr/>
            </a:pPr>
            <a:r>
              <a:rPr lang="fr-FR" smtClean="0"/>
              <a:t>Le plaidoyer sur les questions agricoles  •  27/09/2012</a:t>
            </a:r>
            <a:endParaRPr lang="fr-F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10</a:t>
            </a:fld>
            <a:endParaRPr lang="fr-FR"/>
          </a:p>
        </p:txBody>
      </p:sp>
      <p:pic>
        <p:nvPicPr>
          <p:cNvPr id="6" name="Image 5"/>
          <p:cNvPicPr>
            <a:picLocks noChangeAspect="1"/>
          </p:cNvPicPr>
          <p:nvPr/>
        </p:nvPicPr>
        <p:blipFill>
          <a:blip r:embed="rId2"/>
          <a:stretch>
            <a:fillRect/>
          </a:stretch>
        </p:blipFill>
        <p:spPr>
          <a:xfrm>
            <a:off x="6228184" y="908720"/>
            <a:ext cx="2741736" cy="1321019"/>
          </a:xfrm>
          <a:prstGeom prst="rect">
            <a:avLst/>
          </a:prstGeom>
        </p:spPr>
      </p:pic>
      <p:pic>
        <p:nvPicPr>
          <p:cNvPr id="7" name="Image 6"/>
          <p:cNvPicPr>
            <a:picLocks noChangeAspect="1"/>
          </p:cNvPicPr>
          <p:nvPr/>
        </p:nvPicPr>
        <p:blipFill>
          <a:blip r:embed="rId3"/>
          <a:stretch>
            <a:fillRect/>
          </a:stretch>
        </p:blipFill>
        <p:spPr>
          <a:xfrm>
            <a:off x="6300192" y="2420888"/>
            <a:ext cx="2078856" cy="1743556"/>
          </a:xfrm>
          <a:prstGeom prst="rect">
            <a:avLst/>
          </a:prstGeom>
        </p:spPr>
      </p:pic>
      <p:cxnSp>
        <p:nvCxnSpPr>
          <p:cNvPr id="8" name="Connecteur droit 7"/>
          <p:cNvCxnSpPr/>
          <p:nvPr/>
        </p:nvCxnSpPr>
        <p:spPr>
          <a:xfrm flipV="1">
            <a:off x="6084168" y="3212976"/>
            <a:ext cx="432048" cy="144016"/>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pic>
        <p:nvPicPr>
          <p:cNvPr id="14" name="Image 13"/>
          <p:cNvPicPr>
            <a:picLocks noChangeAspect="1"/>
          </p:cNvPicPr>
          <p:nvPr/>
        </p:nvPicPr>
        <p:blipFill>
          <a:blip r:embed="rId4"/>
          <a:stretch>
            <a:fillRect/>
          </a:stretch>
        </p:blipFill>
        <p:spPr>
          <a:xfrm>
            <a:off x="6300192" y="4255079"/>
            <a:ext cx="2160240" cy="2031793"/>
          </a:xfrm>
          <a:prstGeom prst="rect">
            <a:avLst/>
          </a:prstGeom>
        </p:spPr>
      </p:pic>
    </p:spTree>
    <p:extLst>
      <p:ext uri="{BB962C8B-B14F-4D97-AF65-F5344CB8AC3E}">
        <p14:creationId xmlns:p14="http://schemas.microsoft.com/office/powerpoint/2010/main" val="28510908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Carte  Economique de la Guinée </a:t>
            </a:r>
            <a:endParaRPr lang="fr-FR" dirty="0"/>
          </a:p>
        </p:txBody>
      </p:sp>
      <p:pic>
        <p:nvPicPr>
          <p:cNvPr id="6" name="Espace réservé du contenu 5"/>
          <p:cNvPicPr>
            <a:picLocks noGrp="1" noChangeAspect="1"/>
          </p:cNvPicPr>
          <p:nvPr>
            <p:ph idx="1"/>
          </p:nvPr>
        </p:nvPicPr>
        <p:blipFill>
          <a:blip r:embed="rId2"/>
          <a:srcRect t="6867" b="6867"/>
          <a:stretch>
            <a:fillRect/>
          </a:stretch>
        </p:blipFill>
        <p:spPr>
          <a:xfrm>
            <a:off x="1547664" y="2060848"/>
            <a:ext cx="6048027" cy="3858051"/>
          </a:xfrm>
        </p:spPr>
      </p:pic>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11</a:t>
            </a:fld>
            <a:endParaRPr lang="fr-FR"/>
          </a:p>
        </p:txBody>
      </p:sp>
    </p:spTree>
    <p:extLst>
      <p:ext uri="{BB962C8B-B14F-4D97-AF65-F5344CB8AC3E}">
        <p14:creationId xmlns:p14="http://schemas.microsoft.com/office/powerpoint/2010/main" val="18586798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6659562" cy="1081088"/>
          </a:xfrm>
        </p:spPr>
        <p:txBody>
          <a:bodyPr/>
          <a:lstStyle/>
          <a:p>
            <a:r>
              <a:rPr lang="fr-FR" dirty="0" smtClean="0"/>
              <a:t>Energie et tourisme</a:t>
            </a:r>
            <a:endParaRPr lang="fr-FR" dirty="0"/>
          </a:p>
        </p:txBody>
      </p:sp>
      <p:sp>
        <p:nvSpPr>
          <p:cNvPr id="3" name="Espace réservé du contenu 2"/>
          <p:cNvSpPr>
            <a:spLocks noGrp="1"/>
          </p:cNvSpPr>
          <p:nvPr>
            <p:ph idx="1"/>
          </p:nvPr>
        </p:nvSpPr>
        <p:spPr>
          <a:xfrm>
            <a:off x="179512" y="1556792"/>
            <a:ext cx="8352928" cy="4176464"/>
          </a:xfrm>
        </p:spPr>
        <p:txBody>
          <a:bodyPr/>
          <a:lstStyle/>
          <a:p>
            <a:r>
              <a:rPr lang="fr-FR" sz="2400" b="1" dirty="0" smtClean="0">
                <a:solidFill>
                  <a:srgbClr val="000000"/>
                </a:solidFill>
              </a:rPr>
              <a:t>Energie: </a:t>
            </a:r>
            <a:r>
              <a:rPr lang="fr-FR" sz="2400" dirty="0" smtClean="0">
                <a:solidFill>
                  <a:srgbClr val="000000"/>
                </a:solidFill>
              </a:rPr>
              <a:t>grosse potentialité hydro-électrique en raison du relief et de la pluviom</a:t>
            </a:r>
            <a:r>
              <a:rPr lang="fr-FR" sz="2400" dirty="0">
                <a:solidFill>
                  <a:srgbClr val="000000"/>
                </a:solidFill>
              </a:rPr>
              <a:t>é</a:t>
            </a:r>
            <a:r>
              <a:rPr lang="fr-FR" sz="2400" dirty="0" smtClean="0">
                <a:solidFill>
                  <a:srgbClr val="000000"/>
                </a:solidFill>
              </a:rPr>
              <a:t>trie. </a:t>
            </a:r>
            <a:endParaRPr lang="fr-FR" sz="2400" dirty="0">
              <a:solidFill>
                <a:srgbClr val="000000"/>
              </a:solidFill>
            </a:endParaRPr>
          </a:p>
          <a:p>
            <a:r>
              <a:rPr lang="fr-FR" sz="2400" dirty="0" smtClean="0">
                <a:solidFill>
                  <a:srgbClr val="000000"/>
                </a:solidFill>
              </a:rPr>
              <a:t>Projets d’exploitation d’hydrocarbures off shore.</a:t>
            </a:r>
          </a:p>
          <a:p>
            <a:endParaRPr lang="fr-FR" sz="2400" dirty="0">
              <a:solidFill>
                <a:srgbClr val="000000"/>
              </a:solidFill>
            </a:endParaRPr>
          </a:p>
          <a:p>
            <a:r>
              <a:rPr lang="fr-FR" sz="2400" b="1" dirty="0" smtClean="0">
                <a:solidFill>
                  <a:srgbClr val="000000"/>
                </a:solidFill>
              </a:rPr>
              <a:t>Tourisme: </a:t>
            </a:r>
            <a:r>
              <a:rPr lang="fr-FR" sz="2400" dirty="0">
                <a:solidFill>
                  <a:srgbClr val="000000"/>
                </a:solidFill>
              </a:rPr>
              <a:t>Le pays accueille très peu de touristes étrangers, et ce malgré la grande diversité et la beauté des paysages, l'attitude amicale des Guinéens par rapport aux étrangers et les centres d'intérêts potentiels très variés, qu'il s'agisse d'art sculpté, de musique, de danse ou de culture traditionnelle.</a:t>
            </a:r>
            <a:endParaRPr lang="fr-FR" sz="2400" dirty="0" smtClean="0">
              <a:solidFill>
                <a:srgbClr val="000000"/>
              </a:solidFill>
            </a:endParaRPr>
          </a:p>
          <a:p>
            <a:endParaRPr lang="fr-FR" dirty="0">
              <a:solidFill>
                <a:srgbClr val="000000"/>
              </a:solidFill>
            </a:endParaRPr>
          </a:p>
          <a:p>
            <a:endParaRPr lang="fr-FR" dirty="0" smtClean="0">
              <a:solidFill>
                <a:srgbClr val="000000"/>
              </a:solidFill>
            </a:endParaRPr>
          </a:p>
          <a:p>
            <a:endParaRPr lang="fr-FR" dirty="0">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12</a:t>
            </a:fld>
            <a:endParaRPr lang="fr-FR"/>
          </a:p>
        </p:txBody>
      </p:sp>
      <p:pic>
        <p:nvPicPr>
          <p:cNvPr id="6" name="Image 5"/>
          <p:cNvPicPr>
            <a:picLocks noChangeAspect="1"/>
          </p:cNvPicPr>
          <p:nvPr/>
        </p:nvPicPr>
        <p:blipFill>
          <a:blip r:embed="rId2"/>
          <a:stretch>
            <a:fillRect/>
          </a:stretch>
        </p:blipFill>
        <p:spPr>
          <a:xfrm>
            <a:off x="1115616" y="5509293"/>
            <a:ext cx="2088232" cy="1339949"/>
          </a:xfrm>
          <a:prstGeom prst="rect">
            <a:avLst/>
          </a:prstGeom>
        </p:spPr>
      </p:pic>
      <p:pic>
        <p:nvPicPr>
          <p:cNvPr id="7" name="Image 6"/>
          <p:cNvPicPr>
            <a:picLocks noChangeAspect="1"/>
          </p:cNvPicPr>
          <p:nvPr/>
        </p:nvPicPr>
        <p:blipFill>
          <a:blip r:embed="rId3"/>
          <a:stretch>
            <a:fillRect/>
          </a:stretch>
        </p:blipFill>
        <p:spPr>
          <a:xfrm>
            <a:off x="5004048" y="5085184"/>
            <a:ext cx="1296144" cy="1728192"/>
          </a:xfrm>
          <a:prstGeom prst="rect">
            <a:avLst/>
          </a:prstGeom>
        </p:spPr>
      </p:pic>
    </p:spTree>
    <p:extLst>
      <p:ext uri="{BB962C8B-B14F-4D97-AF65-F5344CB8AC3E}">
        <p14:creationId xmlns:p14="http://schemas.microsoft.com/office/powerpoint/2010/main" val="1921412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Démographie et religion</a:t>
            </a:r>
            <a:endParaRPr lang="fr-FR" dirty="0"/>
          </a:p>
        </p:txBody>
      </p:sp>
      <p:sp>
        <p:nvSpPr>
          <p:cNvPr id="3" name="Espace réservé du contenu 2"/>
          <p:cNvSpPr>
            <a:spLocks noGrp="1"/>
          </p:cNvSpPr>
          <p:nvPr>
            <p:ph idx="1"/>
          </p:nvPr>
        </p:nvSpPr>
        <p:spPr>
          <a:xfrm>
            <a:off x="684212" y="1773238"/>
            <a:ext cx="6840115" cy="4248150"/>
          </a:xfrm>
        </p:spPr>
        <p:txBody>
          <a:bodyPr/>
          <a:lstStyle/>
          <a:p>
            <a:r>
              <a:rPr lang="fr-FR" sz="2400" b="1" dirty="0" smtClean="0">
                <a:solidFill>
                  <a:srgbClr val="000000"/>
                </a:solidFill>
              </a:rPr>
              <a:t>Population:  </a:t>
            </a:r>
            <a:r>
              <a:rPr lang="fr-FR" sz="2400" dirty="0" smtClean="0">
                <a:solidFill>
                  <a:srgbClr val="000000"/>
                </a:solidFill>
              </a:rPr>
              <a:t>en</a:t>
            </a:r>
            <a:r>
              <a:rPr lang="fr-FR" sz="2400" b="1" dirty="0" smtClean="0">
                <a:solidFill>
                  <a:srgbClr val="000000"/>
                </a:solidFill>
              </a:rPr>
              <a:t> </a:t>
            </a:r>
            <a:r>
              <a:rPr lang="fr-FR" sz="2400" dirty="0" smtClean="0">
                <a:solidFill>
                  <a:srgbClr val="000000"/>
                </a:solidFill>
              </a:rPr>
              <a:t>2013 il y avait 11 176 000 habitants, dont 42% de moins de 15 ans. Espérance de vie 60 ans, 57%de mortalité </a:t>
            </a:r>
            <a:r>
              <a:rPr lang="fr-FR" sz="2400" dirty="0">
                <a:solidFill>
                  <a:srgbClr val="000000"/>
                </a:solidFill>
              </a:rPr>
              <a:t>i</a:t>
            </a:r>
            <a:r>
              <a:rPr lang="fr-FR" sz="2400" dirty="0" smtClean="0">
                <a:solidFill>
                  <a:srgbClr val="000000"/>
                </a:solidFill>
              </a:rPr>
              <a:t>nfantile.</a:t>
            </a:r>
          </a:p>
          <a:p>
            <a:r>
              <a:rPr lang="fr-FR" sz="2400" dirty="0">
                <a:solidFill>
                  <a:srgbClr val="000000"/>
                </a:solidFill>
              </a:rPr>
              <a:t>Les Peuls représentent 40 % de la population de la Guinée, ensuite viennent les Malinkés et les </a:t>
            </a:r>
            <a:r>
              <a:rPr lang="fr-FR" sz="2400" dirty="0" smtClean="0">
                <a:solidFill>
                  <a:srgbClr val="000000"/>
                </a:solidFill>
              </a:rPr>
              <a:t>Soussous.</a:t>
            </a:r>
            <a:endParaRPr lang="fr-FR" sz="2400" b="1" dirty="0" smtClean="0">
              <a:solidFill>
                <a:srgbClr val="000000"/>
              </a:solidFill>
            </a:endParaRPr>
          </a:p>
          <a:p>
            <a:endParaRPr lang="fr-FR" sz="2400" dirty="0" smtClean="0">
              <a:solidFill>
                <a:srgbClr val="000000"/>
              </a:solidFill>
            </a:endParaRPr>
          </a:p>
          <a:p>
            <a:r>
              <a:rPr lang="fr-FR" sz="2400" b="1" dirty="0">
                <a:solidFill>
                  <a:srgbClr val="000000"/>
                </a:solidFill>
              </a:rPr>
              <a:t>Religion: </a:t>
            </a:r>
            <a:r>
              <a:rPr lang="fr-FR" sz="2400" dirty="0">
                <a:solidFill>
                  <a:srgbClr val="000000"/>
                </a:solidFill>
              </a:rPr>
              <a:t>Les principales religions en Guinée sont l'islam (84 %) et le christianisme (11 %</a:t>
            </a:r>
            <a:r>
              <a:rPr lang="fr-FR" sz="2400" dirty="0" smtClean="0">
                <a:solidFill>
                  <a:srgbClr val="000000"/>
                </a:solidFill>
              </a:rPr>
              <a:t>).</a:t>
            </a:r>
            <a:endParaRPr lang="fr-FR" sz="2400" dirty="0">
              <a:solidFill>
                <a:srgbClr val="000000"/>
              </a:solidFill>
            </a:endParaRPr>
          </a:p>
        </p:txBody>
      </p:sp>
      <p:sp>
        <p:nvSpPr>
          <p:cNvPr id="4" name="Espace réservé du pied de page 3"/>
          <p:cNvSpPr>
            <a:spLocks noGrp="1"/>
          </p:cNvSpPr>
          <p:nvPr>
            <p:ph type="ftr" sz="quarter" idx="10"/>
          </p:nvPr>
        </p:nvSpPr>
        <p:spPr/>
        <p:txBody>
          <a:bodyPr/>
          <a:lstStyle/>
          <a:p>
            <a:pPr>
              <a:defRPr/>
            </a:pPr>
            <a:r>
              <a:rPr lang="fr-FR" smtClean="0"/>
              <a:t>Le plaidoyer sur les questions agricoles  •  27/09/2012</a:t>
            </a:r>
            <a:endParaRPr lang="fr-F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13</a:t>
            </a:fld>
            <a:endParaRPr lang="fr-FR"/>
          </a:p>
        </p:txBody>
      </p:sp>
    </p:spTree>
    <p:extLst>
      <p:ext uri="{BB962C8B-B14F-4D97-AF65-F5344CB8AC3E}">
        <p14:creationId xmlns:p14="http://schemas.microsoft.com/office/powerpoint/2010/main" val="2906786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6659562" cy="1081088"/>
          </a:xfrm>
        </p:spPr>
        <p:txBody>
          <a:bodyPr/>
          <a:lstStyle/>
          <a:p>
            <a:pPr algn="ctr"/>
            <a:r>
              <a:rPr lang="fr-FR" dirty="0">
                <a:latin typeface="Arial" charset="0"/>
              </a:rPr>
              <a:t>M’</a:t>
            </a:r>
            <a:r>
              <a:rPr lang="fr-FR" altLang="ja-JP" dirty="0" err="1">
                <a:latin typeface="Arial" charset="0"/>
              </a:rPr>
              <a:t>Balia</a:t>
            </a:r>
            <a:r>
              <a:rPr lang="fr-FR" altLang="ja-JP" dirty="0">
                <a:latin typeface="Arial" charset="0"/>
              </a:rPr>
              <a:t> </a:t>
            </a:r>
            <a:r>
              <a:rPr lang="fr-FR" altLang="ja-JP" dirty="0" smtClean="0">
                <a:latin typeface="Arial" charset="0"/>
              </a:rPr>
              <a:t>SANGARE </a:t>
            </a:r>
            <a:r>
              <a:rPr lang="fr-FR" sz="2400" i="1" dirty="0">
                <a:solidFill>
                  <a:schemeClr val="tx1"/>
                </a:solidFill>
              </a:rPr>
              <a:t>Partenaire du CCFD-Terre Solidaire</a:t>
            </a:r>
            <a:r>
              <a:rPr lang="fr-FR" dirty="0">
                <a:solidFill>
                  <a:schemeClr val="tx1"/>
                </a:solidFill>
              </a:rPr>
              <a:t>.</a:t>
            </a:r>
            <a:br>
              <a:rPr lang="fr-FR" dirty="0">
                <a:solidFill>
                  <a:schemeClr val="tx1"/>
                </a:solidFill>
              </a:rPr>
            </a:br>
            <a:r>
              <a:rPr lang="fr-FR" altLang="ja-JP" dirty="0">
                <a:solidFill>
                  <a:schemeClr val="tx1"/>
                </a:solidFill>
                <a:latin typeface="Arial" charset="0"/>
              </a:rPr>
              <a:t/>
            </a:r>
            <a:br>
              <a:rPr lang="fr-FR" altLang="ja-JP" dirty="0">
                <a:solidFill>
                  <a:schemeClr val="tx1"/>
                </a:solidFill>
                <a:latin typeface="Arial" charset="0"/>
              </a:rPr>
            </a:br>
            <a:endParaRPr lang="fr-FR" dirty="0">
              <a:solidFill>
                <a:schemeClr val="tx1"/>
              </a:solidFill>
            </a:endParaRPr>
          </a:p>
        </p:txBody>
      </p:sp>
      <p:pic>
        <p:nvPicPr>
          <p:cNvPr id="7" name="Espace réservé du contenu 6"/>
          <p:cNvPicPr>
            <a:picLocks noGrp="1" noChangeAspect="1"/>
          </p:cNvPicPr>
          <p:nvPr>
            <p:ph idx="1"/>
          </p:nvPr>
        </p:nvPicPr>
        <p:blipFill>
          <a:blip r:embed="rId2"/>
          <a:srcRect l="-107059" r="-107059"/>
          <a:stretch>
            <a:fillRect/>
          </a:stretch>
        </p:blipFill>
        <p:spPr>
          <a:xfrm>
            <a:off x="-1908720" y="1166142"/>
            <a:ext cx="5976664" cy="5661248"/>
          </a:xfrm>
        </p:spPr>
      </p:pic>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14</a:t>
            </a:fld>
            <a:endParaRPr lang="fr-FR"/>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0809" y="0"/>
            <a:ext cx="1893191"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2339752" y="1988840"/>
            <a:ext cx="6408712" cy="1754326"/>
          </a:xfrm>
          <a:prstGeom prst="rect">
            <a:avLst/>
          </a:prstGeom>
          <a:noFill/>
        </p:spPr>
        <p:txBody>
          <a:bodyPr wrap="square" rtlCol="0">
            <a:spAutoFit/>
          </a:bodyPr>
          <a:lstStyle/>
          <a:p>
            <a:r>
              <a:rPr lang="fr-FR" sz="2400" dirty="0" smtClean="0"/>
              <a:t>Présidente de l’ONG ADEPEG </a:t>
            </a:r>
            <a:r>
              <a:rPr lang="fr-FR" i="1" dirty="0" smtClean="0"/>
              <a:t>«Appui au Développement de la P</a:t>
            </a:r>
            <a:r>
              <a:rPr lang="fr-FR" i="1" dirty="0" smtClean="0"/>
              <a:t>êche et de l’Elevage en Guinée»</a:t>
            </a:r>
            <a:endParaRPr lang="fr-FR" i="1" dirty="0" smtClean="0"/>
          </a:p>
          <a:p>
            <a:r>
              <a:rPr lang="fr-FR" sz="2400" dirty="0" smtClean="0"/>
              <a:t>Vice-présidente de la ROPPA </a:t>
            </a:r>
            <a:r>
              <a:rPr lang="fr-FR" i="1" dirty="0"/>
              <a:t>« </a:t>
            </a:r>
            <a:r>
              <a:rPr lang="fr-FR" i="1" dirty="0" smtClean="0"/>
              <a:t>Réseau </a:t>
            </a:r>
            <a:r>
              <a:rPr lang="fr-FR" i="1" dirty="0"/>
              <a:t>des Organisations Professionnelles de la Pêche Artisanale </a:t>
            </a:r>
            <a:r>
              <a:rPr lang="fr-FR" i="1" dirty="0" smtClean="0"/>
              <a:t>»</a:t>
            </a:r>
          </a:p>
          <a:p>
            <a:endParaRPr lang="fr-FR" sz="2400" i="1" dirty="0"/>
          </a:p>
        </p:txBody>
      </p:sp>
      <p:pic>
        <p:nvPicPr>
          <p:cNvPr id="9" name="Image 8" descr="Capture d’écran 2014-02-26 à 11.48.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888" y="3933056"/>
            <a:ext cx="7097939" cy="2795258"/>
          </a:xfrm>
          <a:prstGeom prst="rect">
            <a:avLst/>
          </a:prstGeom>
        </p:spPr>
      </p:pic>
    </p:spTree>
    <p:extLst>
      <p:ext uri="{BB962C8B-B14F-4D97-AF65-F5344CB8AC3E}">
        <p14:creationId xmlns:p14="http://schemas.microsoft.com/office/powerpoint/2010/main" val="4171180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11561" y="2457450"/>
            <a:ext cx="7848228" cy="3635846"/>
          </a:xfrm>
        </p:spPr>
        <p:txBody>
          <a:bodyPr/>
          <a:lstStyle/>
          <a:p>
            <a:pPr algn="just"/>
            <a:r>
              <a:rPr lang="fr-FR" sz="2800" dirty="0" smtClean="0"/>
              <a:t>Ce drapeau  </a:t>
            </a:r>
            <a:r>
              <a:rPr lang="fr-FR" sz="2800" dirty="0"/>
              <a:t>se compose de trois bandes verticales, rouge, jaune et verte, qui représentent respectivement le sang versé lors de l'indépendance du pays, en 1958, le soleil et les richesses du sol (bauxite, diamants, or, fer et uranium) et la végétation du pays (savane au nord, forêt au sud). </a:t>
            </a:r>
          </a:p>
        </p:txBody>
      </p:sp>
      <p:sp>
        <p:nvSpPr>
          <p:cNvPr id="4" name="Espace réservé du pied de page 3"/>
          <p:cNvSpPr>
            <a:spLocks noGrp="1"/>
          </p:cNvSpPr>
          <p:nvPr>
            <p:ph type="ftr" sz="quarter" idx="10"/>
          </p:nvPr>
        </p:nvSpPr>
        <p:spPr/>
        <p:txBody>
          <a:bodyPr/>
          <a:lstStyle/>
          <a:p>
            <a:pPr>
              <a:defRPr/>
            </a:pPr>
            <a:r>
              <a:rPr lang="fr-FR" smtClean="0"/>
              <a:t>Le plaidoyer sur les questions agricoles  •  27/09/2012</a:t>
            </a:r>
            <a:endParaRPr lang="fr-FR"/>
          </a:p>
        </p:txBody>
      </p:sp>
      <p:sp>
        <p:nvSpPr>
          <p:cNvPr id="5" name="Espace réservé du numéro de diapositive 4"/>
          <p:cNvSpPr>
            <a:spLocks noGrp="1"/>
          </p:cNvSpPr>
          <p:nvPr>
            <p:ph type="sldNum" sz="quarter" idx="11"/>
          </p:nvPr>
        </p:nvSpPr>
        <p:spPr/>
        <p:txBody>
          <a:bodyPr/>
          <a:lstStyle/>
          <a:p>
            <a:pPr>
              <a:defRPr/>
            </a:pPr>
            <a:fld id="{42A40CF3-E767-0443-A9A7-0AF9A7F0151D}" type="slidenum">
              <a:rPr lang="fr-FR" smtClean="0"/>
              <a:pPr>
                <a:defRPr/>
              </a:pPr>
              <a:t>2</a:t>
            </a:fld>
            <a:endParaRPr lang="fr-FR"/>
          </a:p>
        </p:txBody>
      </p:sp>
      <p:pic>
        <p:nvPicPr>
          <p:cNvPr id="6" name="Image 5"/>
          <p:cNvPicPr>
            <a:picLocks noChangeAspect="1"/>
          </p:cNvPicPr>
          <p:nvPr/>
        </p:nvPicPr>
        <p:blipFill>
          <a:blip r:embed="rId2"/>
          <a:stretch>
            <a:fillRect/>
          </a:stretch>
        </p:blipFill>
        <p:spPr>
          <a:xfrm>
            <a:off x="12144" y="0"/>
            <a:ext cx="3492500" cy="2324100"/>
          </a:xfrm>
          <a:prstGeom prst="rect">
            <a:avLst/>
          </a:prstGeom>
        </p:spPr>
      </p:pic>
    </p:spTree>
    <p:extLst>
      <p:ext uri="{BB962C8B-B14F-4D97-AF65-F5344CB8AC3E}">
        <p14:creationId xmlns:p14="http://schemas.microsoft.com/office/powerpoint/2010/main" val="10256311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2F00BB-0566-BF4C-B925-20FF8D163744}" type="slidenum">
              <a:rPr lang="fr-FR" sz="1200">
                <a:solidFill>
                  <a:srgbClr val="4C2B0E"/>
                </a:solidFill>
              </a:rPr>
              <a:pPr eaLnBrk="1" hangingPunct="1"/>
              <a:t>3</a:t>
            </a:fld>
            <a:endParaRPr lang="fr-FR" sz="1200">
              <a:solidFill>
                <a:srgbClr val="4C2B0E"/>
              </a:solidFill>
            </a:endParaRPr>
          </a:p>
        </p:txBody>
      </p:sp>
      <p:sp>
        <p:nvSpPr>
          <p:cNvPr id="37890" name="Rectangle 2"/>
          <p:cNvSpPr>
            <a:spLocks noGrp="1"/>
          </p:cNvSpPr>
          <p:nvPr>
            <p:ph type="title"/>
          </p:nvPr>
        </p:nvSpPr>
        <p:spPr>
          <a:xfrm>
            <a:off x="33881" y="476672"/>
            <a:ext cx="4968875" cy="165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fr-FR" cap="none">
                <a:latin typeface="Arial" charset="0"/>
              </a:rPr>
              <a:t>1. Présentation de la </a:t>
            </a:r>
            <a:br>
              <a:rPr lang="fr-FR" cap="none">
                <a:latin typeface="Arial" charset="0"/>
              </a:rPr>
            </a:br>
            <a:r>
              <a:rPr lang="fr-FR" cap="none">
                <a:latin typeface="Arial" charset="0"/>
              </a:rPr>
              <a:t>République </a:t>
            </a:r>
            <a:br>
              <a:rPr lang="fr-FR" cap="none">
                <a:latin typeface="Arial" charset="0"/>
              </a:rPr>
            </a:br>
            <a:r>
              <a:rPr lang="fr-FR" cap="none">
                <a:latin typeface="Arial" charset="0"/>
              </a:rPr>
              <a:t>de Guinée Conakry</a:t>
            </a:r>
            <a:endParaRPr lang="fr-FR" sz="2800" cap="none">
              <a:latin typeface="Arial" charset="0"/>
            </a:endParaRPr>
          </a:p>
        </p:txBody>
      </p:sp>
      <p:sp>
        <p:nvSpPr>
          <p:cNvPr id="37891" name="Rectangle 3"/>
          <p:cNvSpPr>
            <a:spLocks noGrp="1"/>
          </p:cNvSpPr>
          <p:nvPr>
            <p:ph type="body" idx="1"/>
          </p:nvPr>
        </p:nvSpPr>
        <p:spPr>
          <a:xfrm>
            <a:off x="683568" y="2636912"/>
            <a:ext cx="8280400" cy="4032250"/>
          </a:xfrm>
        </p:spPr>
        <p:txBody>
          <a:bodyPr/>
          <a:lstStyle/>
          <a:p>
            <a:pPr eaLnBrk="1" hangingPunct="1">
              <a:buFont typeface="Wingdings" charset="2"/>
              <a:buChar char="ü"/>
              <a:defRPr/>
            </a:pPr>
            <a:r>
              <a:rPr lang="fr-FR" sz="2000" dirty="0" smtClean="0">
                <a:solidFill>
                  <a:schemeClr val="tx1"/>
                </a:solidFill>
                <a:latin typeface="Arial" charset="0"/>
              </a:rPr>
              <a:t>La République de Guinée, aussi appelée « Guinée-Conakry ». Indépendance de la France depuis le 2 octobre 1958</a:t>
            </a:r>
          </a:p>
          <a:p>
            <a:pPr eaLnBrk="1" hangingPunct="1">
              <a:buFont typeface="Wingdings" charset="2"/>
              <a:buChar char="ü"/>
              <a:defRPr/>
            </a:pPr>
            <a:r>
              <a:rPr lang="fr-FR" sz="2000" dirty="0" smtClean="0">
                <a:solidFill>
                  <a:schemeClr val="tx1"/>
                </a:solidFill>
                <a:latin typeface="Arial" charset="0"/>
              </a:rPr>
              <a:t>La Guinée se trouve sur la côte atlantique de l’Afrique de l'Ouest.</a:t>
            </a:r>
          </a:p>
          <a:p>
            <a:pPr>
              <a:buFont typeface="Wingdings" charset="2"/>
              <a:buChar char="ü"/>
              <a:defRPr/>
            </a:pPr>
            <a:r>
              <a:rPr lang="fr-FR" sz="2000" dirty="0" smtClean="0">
                <a:solidFill>
                  <a:schemeClr val="tx1"/>
                </a:solidFill>
                <a:latin typeface="Arial" charset="0"/>
              </a:rPr>
              <a:t>Elle est entourée de la </a:t>
            </a:r>
            <a:r>
              <a:rPr lang="fr-FR" sz="2000" u="sng" dirty="0" smtClean="0">
                <a:solidFill>
                  <a:schemeClr val="tx1"/>
                </a:solidFill>
              </a:rPr>
              <a:t>Guinée-Bissau, du Sénégal, du Mali, de la Côte d'Ivoire, du Liberia , de la Sierra Leone et de l'océan Atlantique.</a:t>
            </a:r>
          </a:p>
          <a:p>
            <a:pPr>
              <a:buFont typeface="Wingdings" charset="2"/>
              <a:buChar char="ü"/>
              <a:defRPr/>
            </a:pPr>
            <a:r>
              <a:rPr lang="fr-FR" sz="2000" dirty="0" smtClean="0">
                <a:solidFill>
                  <a:schemeClr val="tx1"/>
                </a:solidFill>
              </a:rPr>
              <a:t>On </a:t>
            </a:r>
            <a:r>
              <a:rPr lang="fr-FR" sz="2000" dirty="0">
                <a:solidFill>
                  <a:schemeClr val="tx1"/>
                </a:solidFill>
              </a:rPr>
              <a:t>distingue quatre zones géographiques </a:t>
            </a:r>
            <a:r>
              <a:rPr lang="fr-FR" sz="2000" dirty="0" smtClean="0">
                <a:solidFill>
                  <a:schemeClr val="tx1"/>
                </a:solidFill>
              </a:rPr>
              <a:t>:</a:t>
            </a:r>
          </a:p>
          <a:p>
            <a:pPr marL="0" indent="0">
              <a:defRPr/>
            </a:pPr>
            <a:r>
              <a:rPr lang="fr-FR" sz="2000" dirty="0">
                <a:solidFill>
                  <a:schemeClr val="tx1"/>
                </a:solidFill>
              </a:rPr>
              <a:t>	</a:t>
            </a:r>
            <a:r>
              <a:rPr lang="fr-FR" sz="2000" dirty="0" smtClean="0">
                <a:solidFill>
                  <a:schemeClr val="tx1"/>
                </a:solidFill>
              </a:rPr>
              <a:t>- une </a:t>
            </a:r>
            <a:r>
              <a:rPr lang="fr-FR" sz="2000" dirty="0">
                <a:solidFill>
                  <a:schemeClr val="tx1"/>
                </a:solidFill>
              </a:rPr>
              <a:t>zone côtière, la Basse-Guinée ou Guinée maritime</a:t>
            </a:r>
            <a:r>
              <a:rPr lang="fr-FR" sz="2000" dirty="0" smtClean="0">
                <a:solidFill>
                  <a:schemeClr val="tx1"/>
                </a:solidFill>
              </a:rPr>
              <a:t>,</a:t>
            </a:r>
          </a:p>
          <a:p>
            <a:pPr marL="0" indent="0">
              <a:defRPr/>
            </a:pPr>
            <a:r>
              <a:rPr lang="fr-FR" sz="2000" dirty="0" smtClean="0">
                <a:solidFill>
                  <a:schemeClr val="tx1"/>
                </a:solidFill>
              </a:rPr>
              <a:t>	- une </a:t>
            </a:r>
            <a:r>
              <a:rPr lang="fr-FR" sz="2000" dirty="0">
                <a:solidFill>
                  <a:schemeClr val="tx1"/>
                </a:solidFill>
              </a:rPr>
              <a:t>zone montagneuse, la Moyenne-Guinée, </a:t>
            </a:r>
          </a:p>
          <a:p>
            <a:pPr marL="0" indent="0">
              <a:defRPr/>
            </a:pPr>
            <a:r>
              <a:rPr lang="fr-FR" sz="2000" dirty="0" smtClean="0">
                <a:solidFill>
                  <a:schemeClr val="tx1"/>
                </a:solidFill>
              </a:rPr>
              <a:t>	- une </a:t>
            </a:r>
            <a:r>
              <a:rPr lang="fr-FR" sz="2000" dirty="0">
                <a:solidFill>
                  <a:schemeClr val="tx1"/>
                </a:solidFill>
              </a:rPr>
              <a:t>zone de savane au nord, la Haute-Guinée,</a:t>
            </a:r>
          </a:p>
          <a:p>
            <a:pPr marL="0" indent="0">
              <a:defRPr/>
            </a:pPr>
            <a:r>
              <a:rPr lang="fr-FR" sz="2000" dirty="0" smtClean="0">
                <a:solidFill>
                  <a:schemeClr val="tx1"/>
                </a:solidFill>
              </a:rPr>
              <a:t>	- une </a:t>
            </a:r>
            <a:r>
              <a:rPr lang="fr-FR" sz="2000" dirty="0">
                <a:solidFill>
                  <a:schemeClr val="tx1"/>
                </a:solidFill>
              </a:rPr>
              <a:t>zone de forêts au sud-est, la Guinée forestière.</a:t>
            </a:r>
          </a:p>
          <a:p>
            <a:pPr marL="0" indent="0" eaLnBrk="1" hangingPunct="1">
              <a:buFontTx/>
              <a:buChar char="-"/>
              <a:defRPr/>
            </a:pPr>
            <a:endParaRPr lang="fr-FR" sz="1700" dirty="0">
              <a:solidFill>
                <a:schemeClr val="tx1"/>
              </a:solidFill>
              <a:latin typeface="Arial" charset="0"/>
            </a:endParaRPr>
          </a:p>
          <a:p>
            <a:pPr marL="0" indent="0" eaLnBrk="1" hangingPunct="1">
              <a:buFontTx/>
              <a:buChar char="-"/>
              <a:defRPr/>
            </a:pPr>
            <a:endParaRPr lang="fr-FR" sz="1700" dirty="0">
              <a:solidFill>
                <a:schemeClr val="tx1"/>
              </a:solidFill>
              <a:latin typeface="Arial" charset="0"/>
            </a:endParaRPr>
          </a:p>
          <a:p>
            <a:pPr marL="0" indent="0" eaLnBrk="1" hangingPunct="1">
              <a:defRPr/>
            </a:pPr>
            <a:endParaRPr lang="fr-FR" sz="1700" dirty="0">
              <a:solidFill>
                <a:schemeClr val="tx1"/>
              </a:solidFill>
              <a:latin typeface="Arial" charset="0"/>
            </a:endParaRPr>
          </a:p>
          <a:p>
            <a:pPr marL="0" indent="0" eaLnBrk="1" hangingPunct="1">
              <a:buFontTx/>
              <a:buChar char="-"/>
              <a:defRPr/>
            </a:pPr>
            <a:r>
              <a:rPr lang="fr-FR" sz="1700" dirty="0">
                <a:solidFill>
                  <a:schemeClr val="tx1"/>
                </a:solidFill>
                <a:latin typeface="Arial" charset="0"/>
              </a:rPr>
              <a:t>Une approche transversale: une campagne en continuité avec les axes de plaidoyer portés par le CCFD-Terre Solidaire depuis plusieurs années (fraude fiscale, RSE, accaparements de terres, ressources du conflit, Pacte pour une Terre Solidaire,….)</a:t>
            </a:r>
          </a:p>
          <a:p>
            <a:pPr marL="0" indent="0" eaLnBrk="1" hangingPunct="1">
              <a:buFontTx/>
              <a:buChar char="-"/>
              <a:defRPr/>
            </a:pPr>
            <a:endParaRPr lang="fr-FR" sz="1700" dirty="0">
              <a:solidFill>
                <a:schemeClr val="tx1"/>
              </a:solidFill>
              <a:latin typeface="Arial" charset="0"/>
            </a:endParaRPr>
          </a:p>
          <a:p>
            <a:pPr marL="0" indent="0" eaLnBrk="1" hangingPunct="1">
              <a:buFontTx/>
              <a:buChar char="-"/>
              <a:defRPr/>
            </a:pPr>
            <a:endParaRPr lang="fr-FR" sz="1700" dirty="0">
              <a:solidFill>
                <a:schemeClr val="tx1"/>
              </a:solidFill>
              <a:latin typeface="Arial" charset="0"/>
            </a:endParaRPr>
          </a:p>
          <a:p>
            <a:pPr marL="0" indent="0" eaLnBrk="1" hangingPunct="1">
              <a:buFontTx/>
              <a:buChar char="-"/>
              <a:defRPr/>
            </a:pPr>
            <a:endParaRPr lang="fr-FR" sz="1700" dirty="0">
              <a:solidFill>
                <a:schemeClr val="tx1"/>
              </a:solidFill>
              <a:latin typeface="Arial" charset="0"/>
            </a:endParaRPr>
          </a:p>
          <a:p>
            <a:pPr marL="0" indent="0" eaLnBrk="1" hangingPunct="1">
              <a:buFontTx/>
              <a:buChar char="-"/>
              <a:defRPr/>
            </a:pPr>
            <a:endParaRPr lang="fr-FR" sz="1700" dirty="0">
              <a:solidFill>
                <a:schemeClr val="tx1"/>
              </a:solidFill>
              <a:latin typeface="Arial" charset="0"/>
            </a:endParaRPr>
          </a:p>
        </p:txBody>
      </p:sp>
      <p:pic>
        <p:nvPicPr>
          <p:cNvPr id="37893"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4722813"/>
            <a:ext cx="13716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4"/>
          <a:stretch>
            <a:fillRect/>
          </a:stretch>
        </p:blipFill>
        <p:spPr>
          <a:xfrm>
            <a:off x="5600700" y="0"/>
            <a:ext cx="3543300" cy="264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numéro de diapositive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BDFE25-5220-8F45-96CC-E4DD991618CC}" type="slidenum">
              <a:rPr lang="fr-FR" sz="1200">
                <a:solidFill>
                  <a:srgbClr val="4C2B0E"/>
                </a:solidFill>
              </a:rPr>
              <a:pPr eaLnBrk="1" hangingPunct="1"/>
              <a:t>4</a:t>
            </a:fld>
            <a:endParaRPr lang="fr-FR" sz="1200">
              <a:solidFill>
                <a:srgbClr val="4C2B0E"/>
              </a:solidFill>
            </a:endParaRPr>
          </a:p>
        </p:txBody>
      </p:sp>
      <p:sp>
        <p:nvSpPr>
          <p:cNvPr id="38914" name="Rectangle 2"/>
          <p:cNvSpPr>
            <a:spLocks noGrp="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sz="2800" cap="none" dirty="0">
                <a:latin typeface="Arial" charset="0"/>
              </a:rPr>
              <a:t>2</a:t>
            </a:r>
            <a:r>
              <a:rPr lang="fr-FR" sz="2800" cap="none" dirty="0" smtClean="0">
                <a:latin typeface="Arial" charset="0"/>
              </a:rPr>
              <a:t>.GEOGRAPHIE </a:t>
            </a:r>
            <a:endParaRPr lang="fr-FR" cap="none" dirty="0">
              <a:latin typeface="Arial" charset="0"/>
            </a:endParaRPr>
          </a:p>
        </p:txBody>
      </p:sp>
      <p:sp>
        <p:nvSpPr>
          <p:cNvPr id="38915" name="Rectangle 3"/>
          <p:cNvSpPr>
            <a:spLocks noGrp="1"/>
          </p:cNvSpPr>
          <p:nvPr>
            <p:ph type="body" idx="1"/>
          </p:nvPr>
        </p:nvSpPr>
        <p:spPr>
          <a:xfrm>
            <a:off x="4464050" y="1844824"/>
            <a:ext cx="4679950" cy="3744416"/>
          </a:xfrm>
        </p:spPr>
        <p:txBody>
          <a:bodyPr/>
          <a:lstStyle/>
          <a:p>
            <a:pPr marL="0" indent="0" algn="ctr" eaLnBrk="1" hangingPunct="1"/>
            <a:r>
              <a:rPr lang="fr-FR" sz="3200" dirty="0">
                <a:solidFill>
                  <a:schemeClr val="tx1"/>
                </a:solidFill>
              </a:rPr>
              <a:t>De nombreux fleuves, tels </a:t>
            </a:r>
            <a:r>
              <a:rPr lang="fr-FR" sz="3200" dirty="0" smtClean="0">
                <a:solidFill>
                  <a:schemeClr val="tx1"/>
                </a:solidFill>
              </a:rPr>
              <a:t>le Niger, le Sénégal, la Gambie ainsi que leurs affluents (</a:t>
            </a:r>
            <a:r>
              <a:rPr lang="fr-FR" sz="3200" dirty="0" err="1" smtClean="0">
                <a:solidFill>
                  <a:schemeClr val="tx1"/>
                </a:solidFill>
              </a:rPr>
              <a:t>Tinkisso</a:t>
            </a:r>
            <a:r>
              <a:rPr lang="fr-FR" sz="3200" dirty="0" smtClean="0">
                <a:solidFill>
                  <a:schemeClr val="tx1"/>
                </a:solidFill>
              </a:rPr>
              <a:t>, Milo, </a:t>
            </a:r>
            <a:r>
              <a:rPr lang="fr-FR" sz="3200" dirty="0" err="1" smtClean="0">
                <a:solidFill>
                  <a:schemeClr val="tx1"/>
                </a:solidFill>
              </a:rPr>
              <a:t>Niandan</a:t>
            </a:r>
            <a:r>
              <a:rPr lang="fr-FR" sz="3200" dirty="0" smtClean="0">
                <a:solidFill>
                  <a:schemeClr val="tx1"/>
                </a:solidFill>
              </a:rPr>
              <a:t>, Falémé) trouvent leur source en Guinée, faisant de ce pays le château d’eau de l’Afrique de l’Ouest. </a:t>
            </a:r>
            <a:endParaRPr lang="fr-FR" sz="3200" b="1" dirty="0">
              <a:solidFill>
                <a:schemeClr val="tx1"/>
              </a:solidFill>
              <a:latin typeface="Arial" charset="0"/>
            </a:endParaRPr>
          </a:p>
        </p:txBody>
      </p:sp>
      <p:pic>
        <p:nvPicPr>
          <p:cNvPr id="2" name="Image 1"/>
          <p:cNvPicPr>
            <a:picLocks noChangeAspect="1"/>
          </p:cNvPicPr>
          <p:nvPr/>
        </p:nvPicPr>
        <p:blipFill>
          <a:blip r:embed="rId3"/>
          <a:stretch>
            <a:fillRect/>
          </a:stretch>
        </p:blipFill>
        <p:spPr>
          <a:xfrm>
            <a:off x="0" y="1412776"/>
            <a:ext cx="4483100" cy="447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RelIEf</a:t>
            </a:r>
            <a:r>
              <a:rPr lang="fr-FR" dirty="0" smtClean="0"/>
              <a:t> et Géologie</a:t>
            </a:r>
            <a:endParaRPr lang="fr-FR" dirty="0"/>
          </a:p>
        </p:txBody>
      </p:sp>
      <p:pic>
        <p:nvPicPr>
          <p:cNvPr id="6" name="Espace réservé du contenu 5"/>
          <p:cNvPicPr>
            <a:picLocks noGrp="1" noChangeAspect="1"/>
          </p:cNvPicPr>
          <p:nvPr>
            <p:ph idx="1"/>
          </p:nvPr>
        </p:nvPicPr>
        <p:blipFill>
          <a:blip r:embed="rId3"/>
          <a:srcRect t="8099" b="8099"/>
          <a:stretch>
            <a:fillRect/>
          </a:stretch>
        </p:blipFill>
        <p:spPr>
          <a:xfrm>
            <a:off x="323528" y="1124744"/>
            <a:ext cx="4968552" cy="3169451"/>
          </a:xfrm>
        </p:spPr>
      </p:pic>
      <p:sp>
        <p:nvSpPr>
          <p:cNvPr id="4" name="Espace réservé du pied de page 3"/>
          <p:cNvSpPr>
            <a:spLocks noGrp="1"/>
          </p:cNvSpPr>
          <p:nvPr>
            <p:ph type="ftr" sz="quarter" idx="10"/>
          </p:nvPr>
        </p:nvSpPr>
        <p:spPr/>
        <p:txBody>
          <a:bodyPr/>
          <a:lstStyle/>
          <a:p>
            <a:pPr>
              <a:defRPr/>
            </a:pPr>
            <a:endParaRPr lang="fr-FR" dirty="0"/>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5</a:t>
            </a:fld>
            <a:endParaRPr lang="fr-FR"/>
          </a:p>
        </p:txBody>
      </p:sp>
      <p:sp>
        <p:nvSpPr>
          <p:cNvPr id="7" name="ZoneTexte 6"/>
          <p:cNvSpPr txBox="1"/>
          <p:nvPr/>
        </p:nvSpPr>
        <p:spPr>
          <a:xfrm>
            <a:off x="323528" y="4365104"/>
            <a:ext cx="8640960" cy="1938992"/>
          </a:xfrm>
          <a:prstGeom prst="rect">
            <a:avLst/>
          </a:prstGeom>
          <a:noFill/>
        </p:spPr>
        <p:txBody>
          <a:bodyPr wrap="square" rtlCol="0">
            <a:spAutoFit/>
          </a:bodyPr>
          <a:lstStyle/>
          <a:p>
            <a:r>
              <a:rPr lang="fr-FR" sz="2400" dirty="0"/>
              <a:t>La plaine côtière de </a:t>
            </a:r>
            <a:r>
              <a:rPr lang="fr-FR" sz="2400" dirty="0" smtClean="0"/>
              <a:t>Basse Guinée est dominée par le massif Benna (1214m) l mont </a:t>
            </a:r>
            <a:r>
              <a:rPr lang="fr-FR" sz="2400" dirty="0" err="1" smtClean="0"/>
              <a:t>Kakopumina</a:t>
            </a:r>
            <a:r>
              <a:rPr lang="fr-FR" sz="2400" dirty="0" smtClean="0"/>
              <a:t>  ( 1011m) et le mont </a:t>
            </a:r>
            <a:r>
              <a:rPr lang="fr-FR" sz="2400" dirty="0" err="1" smtClean="0"/>
              <a:t>Gangan</a:t>
            </a:r>
            <a:r>
              <a:rPr lang="fr-FR" sz="2400" dirty="0" smtClean="0"/>
              <a:t>.</a:t>
            </a:r>
          </a:p>
          <a:p>
            <a:r>
              <a:rPr lang="fr-FR" sz="2400" dirty="0"/>
              <a:t>La Guinée est le premier pays mondial pour ses réserves prouvées de </a:t>
            </a:r>
            <a:r>
              <a:rPr lang="fr-FR" sz="2400" dirty="0" smtClean="0"/>
              <a:t>bauxite. </a:t>
            </a:r>
          </a:p>
        </p:txBody>
      </p:sp>
    </p:spTree>
    <p:extLst>
      <p:ext uri="{BB962C8B-B14F-4D97-AF65-F5344CB8AC3E}">
        <p14:creationId xmlns:p14="http://schemas.microsoft.com/office/powerpoint/2010/main" val="29099359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ENVIRONNEMENT ET NATURE</a:t>
            </a:r>
            <a:endParaRPr lang="fr-FR" dirty="0"/>
          </a:p>
        </p:txBody>
      </p:sp>
      <p:sp>
        <p:nvSpPr>
          <p:cNvPr id="3" name="Espace réservé du contenu 2"/>
          <p:cNvSpPr>
            <a:spLocks noGrp="1"/>
          </p:cNvSpPr>
          <p:nvPr>
            <p:ph idx="1"/>
          </p:nvPr>
        </p:nvSpPr>
        <p:spPr>
          <a:xfrm>
            <a:off x="3563888" y="1916832"/>
            <a:ext cx="5548888" cy="4248150"/>
          </a:xfrm>
        </p:spPr>
        <p:txBody>
          <a:bodyPr/>
          <a:lstStyle/>
          <a:p>
            <a:r>
              <a:rPr lang="fr-FR" sz="2800" dirty="0">
                <a:solidFill>
                  <a:srgbClr val="000000"/>
                </a:solidFill>
              </a:rPr>
              <a:t>L'environnement en Guinée semble préservé grâce à la faible densité de population et à l'industrialisation limitée.</a:t>
            </a:r>
          </a:p>
          <a:p>
            <a:r>
              <a:rPr lang="fr-FR" sz="2800" dirty="0">
                <a:solidFill>
                  <a:srgbClr val="000000"/>
                </a:solidFill>
              </a:rPr>
              <a:t>Les principales menaces sont la déforestation, la pollution issue de l'exploitation </a:t>
            </a:r>
            <a:r>
              <a:rPr lang="fr-FR" sz="2800" dirty="0" smtClean="0">
                <a:solidFill>
                  <a:srgbClr val="000000"/>
                </a:solidFill>
              </a:rPr>
              <a:t>minière, </a:t>
            </a:r>
            <a:r>
              <a:rPr lang="fr-FR" sz="2800" dirty="0">
                <a:solidFill>
                  <a:srgbClr val="000000"/>
                </a:solidFill>
              </a:rPr>
              <a:t>l’absence de traitement des eaux usées, auxquels on peut ajouter le braconnage de la faune sauvage.</a:t>
            </a:r>
          </a:p>
          <a:p>
            <a:endParaRPr lang="fr-FR" dirty="0"/>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6</a:t>
            </a:fld>
            <a:endParaRPr lang="fr-FR"/>
          </a:p>
        </p:txBody>
      </p:sp>
      <p:pic>
        <p:nvPicPr>
          <p:cNvPr id="6" name="Image 5"/>
          <p:cNvPicPr>
            <a:picLocks noChangeAspect="1"/>
          </p:cNvPicPr>
          <p:nvPr/>
        </p:nvPicPr>
        <p:blipFill>
          <a:blip r:embed="rId3"/>
          <a:stretch>
            <a:fillRect/>
          </a:stretch>
        </p:blipFill>
        <p:spPr>
          <a:xfrm>
            <a:off x="179511" y="1340768"/>
            <a:ext cx="3281507" cy="2088232"/>
          </a:xfrm>
          <a:prstGeom prst="rect">
            <a:avLst/>
          </a:prstGeom>
        </p:spPr>
      </p:pic>
      <p:pic>
        <p:nvPicPr>
          <p:cNvPr id="7" name="Image 6"/>
          <p:cNvPicPr>
            <a:picLocks noChangeAspect="1"/>
          </p:cNvPicPr>
          <p:nvPr/>
        </p:nvPicPr>
        <p:blipFill>
          <a:blip r:embed="rId4"/>
          <a:stretch>
            <a:fillRect/>
          </a:stretch>
        </p:blipFill>
        <p:spPr>
          <a:xfrm>
            <a:off x="251520" y="3527537"/>
            <a:ext cx="2963429" cy="3332460"/>
          </a:xfrm>
          <a:prstGeom prst="rect">
            <a:avLst/>
          </a:prstGeom>
        </p:spPr>
      </p:pic>
    </p:spTree>
    <p:extLst>
      <p:ext uri="{BB962C8B-B14F-4D97-AF65-F5344CB8AC3E}">
        <p14:creationId xmlns:p14="http://schemas.microsoft.com/office/powerpoint/2010/main" val="1799155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7"/>
            <a:ext cx="6659562" cy="847085"/>
          </a:xfrm>
        </p:spPr>
        <p:txBody>
          <a:bodyPr/>
          <a:lstStyle/>
          <a:p>
            <a:r>
              <a:rPr lang="fr-FR" dirty="0" smtClean="0"/>
              <a:t>Histoire</a:t>
            </a:r>
            <a:endParaRPr lang="fr-FR" dirty="0"/>
          </a:p>
        </p:txBody>
      </p:sp>
      <p:sp>
        <p:nvSpPr>
          <p:cNvPr id="3" name="Espace réservé du contenu 2"/>
          <p:cNvSpPr>
            <a:spLocks noGrp="1"/>
          </p:cNvSpPr>
          <p:nvPr>
            <p:ph idx="1"/>
          </p:nvPr>
        </p:nvSpPr>
        <p:spPr>
          <a:xfrm>
            <a:off x="251521" y="1052736"/>
            <a:ext cx="6624736" cy="5184254"/>
          </a:xfrm>
        </p:spPr>
        <p:txBody>
          <a:bodyPr/>
          <a:lstStyle/>
          <a:p>
            <a:r>
              <a:rPr lang="fr-FR" sz="2400" b="1" dirty="0" smtClean="0">
                <a:solidFill>
                  <a:srgbClr val="000000"/>
                </a:solidFill>
              </a:rPr>
              <a:t>Colonisation</a:t>
            </a:r>
            <a:r>
              <a:rPr lang="fr-FR" sz="2400" dirty="0" smtClean="0">
                <a:solidFill>
                  <a:srgbClr val="000000"/>
                </a:solidFill>
              </a:rPr>
              <a:t>: La </a:t>
            </a:r>
            <a:r>
              <a:rPr lang="fr-FR" sz="2400" dirty="0">
                <a:solidFill>
                  <a:srgbClr val="000000"/>
                </a:solidFill>
              </a:rPr>
              <a:t>zone côtière fut occupée au préalable par les Portugais, qui furent évincés par l'armée française, parce qu'affaiblis par l'occupation de la Guinée-Bissau. La Guinée est proclamée </a:t>
            </a:r>
            <a:r>
              <a:rPr lang="fr-FR" sz="2400" dirty="0" smtClean="0">
                <a:solidFill>
                  <a:srgbClr val="000000"/>
                </a:solidFill>
              </a:rPr>
              <a:t>colonie française en </a:t>
            </a:r>
            <a:r>
              <a:rPr lang="fr-FR" sz="2400" dirty="0" smtClean="0">
                <a:solidFill>
                  <a:srgbClr val="000000"/>
                </a:solidFill>
              </a:rPr>
              <a:t>1891</a:t>
            </a:r>
          </a:p>
          <a:p>
            <a:endParaRPr lang="fr-FR" sz="2400" dirty="0" smtClean="0">
              <a:solidFill>
                <a:srgbClr val="000000"/>
              </a:solidFill>
            </a:endParaRPr>
          </a:p>
          <a:p>
            <a:r>
              <a:rPr lang="fr-FR" sz="2400" dirty="0">
                <a:solidFill>
                  <a:srgbClr val="000000"/>
                </a:solidFill>
              </a:rPr>
              <a:t>Le pays accède à l'indépendance </a:t>
            </a:r>
            <a:r>
              <a:rPr lang="fr-FR" sz="2400" dirty="0" smtClean="0">
                <a:solidFill>
                  <a:srgbClr val="000000"/>
                </a:solidFill>
              </a:rPr>
              <a:t>le 2 octobre 1948 et </a:t>
            </a:r>
            <a:r>
              <a:rPr lang="fr-FR" sz="2400" b="1" dirty="0" smtClean="0">
                <a:solidFill>
                  <a:srgbClr val="000000"/>
                </a:solidFill>
              </a:rPr>
              <a:t>Ahmed Sékou Touré </a:t>
            </a:r>
            <a:r>
              <a:rPr lang="fr-FR" sz="2400" dirty="0" smtClean="0">
                <a:solidFill>
                  <a:srgbClr val="000000"/>
                </a:solidFill>
              </a:rPr>
              <a:t>, en devient le président à 36 ans</a:t>
            </a:r>
            <a:r>
              <a:rPr lang="fr-FR" sz="2400" dirty="0" smtClean="0">
                <a:solidFill>
                  <a:srgbClr val="000000"/>
                </a:solidFill>
              </a:rPr>
              <a:t>.</a:t>
            </a:r>
          </a:p>
          <a:p>
            <a:endParaRPr lang="fr-FR" sz="2400" dirty="0" smtClean="0">
              <a:solidFill>
                <a:srgbClr val="000000"/>
              </a:solidFill>
            </a:endParaRPr>
          </a:p>
          <a:p>
            <a:r>
              <a:rPr lang="fr-FR" sz="2400" dirty="0">
                <a:solidFill>
                  <a:srgbClr val="000000"/>
                </a:solidFill>
              </a:rPr>
              <a:t>Après la mort de Touré </a:t>
            </a:r>
            <a:r>
              <a:rPr lang="fr-FR" sz="2400" dirty="0" smtClean="0">
                <a:solidFill>
                  <a:srgbClr val="000000"/>
                </a:solidFill>
              </a:rPr>
              <a:t>en 1984 le gouvernement intérimaire est rapide ment renversé par </a:t>
            </a:r>
            <a:r>
              <a:rPr lang="fr-FR" sz="2400" b="1" dirty="0" err="1" smtClean="0">
                <a:solidFill>
                  <a:srgbClr val="000000"/>
                </a:solidFill>
              </a:rPr>
              <a:t>Lansana</a:t>
            </a:r>
            <a:r>
              <a:rPr lang="fr-FR" sz="2400" b="1" dirty="0" smtClean="0">
                <a:solidFill>
                  <a:srgbClr val="000000"/>
                </a:solidFill>
              </a:rPr>
              <a:t> </a:t>
            </a:r>
            <a:r>
              <a:rPr lang="fr-FR" sz="2400" b="1" dirty="0" smtClean="0">
                <a:solidFill>
                  <a:srgbClr val="000000"/>
                </a:solidFill>
              </a:rPr>
              <a:t>Conté</a:t>
            </a:r>
            <a:r>
              <a:rPr lang="fr-FR" sz="2400" dirty="0" smtClean="0">
                <a:solidFill>
                  <a:srgbClr val="000000"/>
                </a:solidFill>
              </a:rPr>
              <a:t>. Ce dernier est décédé en 2008. </a:t>
            </a:r>
            <a:endParaRPr lang="fr-FR" sz="2400" dirty="0" smtClean="0">
              <a:solidFill>
                <a:srgbClr val="000000"/>
              </a:solidFill>
            </a:endParaRPr>
          </a:p>
        </p:txBody>
      </p:sp>
      <p:sp>
        <p:nvSpPr>
          <p:cNvPr id="4" name="Espace réservé du pied de page 3"/>
          <p:cNvSpPr>
            <a:spLocks noGrp="1"/>
          </p:cNvSpPr>
          <p:nvPr>
            <p:ph type="ftr" sz="quarter" idx="10"/>
          </p:nvPr>
        </p:nvSpPr>
        <p:spPr/>
        <p:txBody>
          <a:bodyPr/>
          <a:lstStyle/>
          <a:p>
            <a:pPr>
              <a:defRPr/>
            </a:pPr>
            <a:r>
              <a:rPr lang="fr-FR" smtClean="0"/>
              <a:t>Le plaidoyer sur les questions agricoles  •  27/09/2012</a:t>
            </a:r>
            <a:endParaRPr lang="fr-F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7</a:t>
            </a:fld>
            <a:endParaRPr lang="fr-FR"/>
          </a:p>
        </p:txBody>
      </p:sp>
      <p:pic>
        <p:nvPicPr>
          <p:cNvPr id="6" name="Image 5"/>
          <p:cNvPicPr>
            <a:picLocks noChangeAspect="1"/>
          </p:cNvPicPr>
          <p:nvPr/>
        </p:nvPicPr>
        <p:blipFill>
          <a:blip r:embed="rId3"/>
          <a:stretch>
            <a:fillRect/>
          </a:stretch>
        </p:blipFill>
        <p:spPr>
          <a:xfrm>
            <a:off x="7182108" y="1340768"/>
            <a:ext cx="1970319" cy="2376264"/>
          </a:xfrm>
          <a:prstGeom prst="rect">
            <a:avLst/>
          </a:prstGeom>
        </p:spPr>
      </p:pic>
      <p:pic>
        <p:nvPicPr>
          <p:cNvPr id="7" name="Image 6"/>
          <p:cNvPicPr>
            <a:picLocks noChangeAspect="1"/>
          </p:cNvPicPr>
          <p:nvPr/>
        </p:nvPicPr>
        <p:blipFill>
          <a:blip r:embed="rId4"/>
          <a:stretch>
            <a:fillRect/>
          </a:stretch>
        </p:blipFill>
        <p:spPr>
          <a:xfrm>
            <a:off x="7164288" y="3717032"/>
            <a:ext cx="1828800" cy="2362200"/>
          </a:xfrm>
          <a:prstGeom prst="rect">
            <a:avLst/>
          </a:prstGeom>
        </p:spPr>
      </p:pic>
    </p:spTree>
    <p:extLst>
      <p:ext uri="{BB962C8B-B14F-4D97-AF65-F5344CB8AC3E}">
        <p14:creationId xmlns:p14="http://schemas.microsoft.com/office/powerpoint/2010/main" val="28129621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6659562" cy="648072"/>
          </a:xfrm>
        </p:spPr>
        <p:txBody>
          <a:bodyPr/>
          <a:lstStyle/>
          <a:p>
            <a:r>
              <a:rPr lang="fr-FR" dirty="0" smtClean="0"/>
              <a:t>HISTOIRE</a:t>
            </a:r>
            <a:endParaRPr lang="fr-FR" dirty="0"/>
          </a:p>
        </p:txBody>
      </p:sp>
      <p:sp>
        <p:nvSpPr>
          <p:cNvPr id="3" name="Espace réservé du contenu 2"/>
          <p:cNvSpPr>
            <a:spLocks noGrp="1"/>
          </p:cNvSpPr>
          <p:nvPr>
            <p:ph idx="1"/>
          </p:nvPr>
        </p:nvSpPr>
        <p:spPr>
          <a:xfrm>
            <a:off x="179512" y="836712"/>
            <a:ext cx="6768752" cy="4248150"/>
          </a:xfrm>
        </p:spPr>
        <p:txBody>
          <a:bodyPr/>
          <a:lstStyle/>
          <a:p>
            <a:r>
              <a:rPr lang="fr-FR" sz="2800" b="1" dirty="0" smtClean="0">
                <a:solidFill>
                  <a:schemeClr val="tx1"/>
                </a:solidFill>
              </a:rPr>
              <a:t>Moussa </a:t>
            </a:r>
            <a:r>
              <a:rPr lang="fr-FR" sz="2800" b="1" dirty="0" err="1" smtClean="0">
                <a:solidFill>
                  <a:schemeClr val="tx1"/>
                </a:solidFill>
              </a:rPr>
              <a:t>Dadis</a:t>
            </a:r>
            <a:r>
              <a:rPr lang="fr-FR" sz="2800" b="1" dirty="0" smtClean="0">
                <a:solidFill>
                  <a:schemeClr val="tx1"/>
                </a:solidFill>
              </a:rPr>
              <a:t> Camara</a:t>
            </a:r>
            <a:r>
              <a:rPr lang="fr-FR" sz="2800" dirty="0" smtClean="0">
                <a:solidFill>
                  <a:schemeClr val="tx1"/>
                </a:solidFill>
              </a:rPr>
              <a:t> est un officier militaire qui s’auto proclame président en décembre 2008 et quitte le pouvoir en décembre 2009.</a:t>
            </a:r>
          </a:p>
          <a:p>
            <a:endParaRPr lang="fr-FR" sz="2800" dirty="0" smtClean="0">
              <a:solidFill>
                <a:schemeClr val="tx1"/>
              </a:solidFill>
            </a:endParaRPr>
          </a:p>
          <a:p>
            <a:r>
              <a:rPr lang="fr-FR" sz="2800" b="1" dirty="0" err="1" smtClean="0">
                <a:solidFill>
                  <a:srgbClr val="000000"/>
                </a:solidFill>
              </a:rPr>
              <a:t>Sékouba</a:t>
            </a:r>
            <a:r>
              <a:rPr lang="fr-FR" sz="2800" b="1" dirty="0" smtClean="0">
                <a:solidFill>
                  <a:srgbClr val="000000"/>
                </a:solidFill>
              </a:rPr>
              <a:t> Konaté, </a:t>
            </a:r>
            <a:r>
              <a:rPr lang="fr-FR" sz="2800" dirty="0" smtClean="0">
                <a:solidFill>
                  <a:schemeClr val="tx1"/>
                </a:solidFill>
              </a:rPr>
              <a:t>président de transition du 5 janvier  au 7 novembre 2010</a:t>
            </a:r>
          </a:p>
          <a:p>
            <a:endParaRPr lang="fr-FR" sz="2800" dirty="0" smtClean="0">
              <a:solidFill>
                <a:schemeClr val="tx1"/>
              </a:solidFill>
            </a:endParaRPr>
          </a:p>
          <a:p>
            <a:r>
              <a:rPr lang="fr-FR" sz="2800" b="1" dirty="0" smtClean="0">
                <a:solidFill>
                  <a:schemeClr val="tx1"/>
                </a:solidFill>
              </a:rPr>
              <a:t>Alpha Condé </a:t>
            </a:r>
            <a:r>
              <a:rPr lang="fr-FR" sz="2800" dirty="0" smtClean="0">
                <a:solidFill>
                  <a:schemeClr val="tx1"/>
                </a:solidFill>
              </a:rPr>
              <a:t>est élu démocratiquement comme président le 7 novembre 2010 pour un mandat de 5 ans</a:t>
            </a:r>
          </a:p>
          <a:p>
            <a:endParaRPr lang="fr-FR" dirty="0">
              <a:hlinkClick r:id="rId3"/>
            </a:endParaRPr>
          </a:p>
          <a:p>
            <a:endParaRPr lang="fr-FR" dirty="0" smtClean="0">
              <a:hlinkClick r:id="rId3"/>
            </a:endParaRP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8</a:t>
            </a:fld>
            <a:endParaRPr lang="fr-FR"/>
          </a:p>
        </p:txBody>
      </p:sp>
      <p:pic>
        <p:nvPicPr>
          <p:cNvPr id="6" name="Image 5"/>
          <p:cNvPicPr>
            <a:picLocks noChangeAspect="1"/>
          </p:cNvPicPr>
          <p:nvPr/>
        </p:nvPicPr>
        <p:blipFill>
          <a:blip r:embed="rId4"/>
          <a:stretch>
            <a:fillRect/>
          </a:stretch>
        </p:blipFill>
        <p:spPr>
          <a:xfrm>
            <a:off x="7213600" y="548680"/>
            <a:ext cx="1930400" cy="2247900"/>
          </a:xfrm>
          <a:prstGeom prst="rect">
            <a:avLst/>
          </a:prstGeom>
        </p:spPr>
      </p:pic>
      <p:pic>
        <p:nvPicPr>
          <p:cNvPr id="7" name="Image 6"/>
          <p:cNvPicPr>
            <a:picLocks noChangeAspect="1"/>
          </p:cNvPicPr>
          <p:nvPr/>
        </p:nvPicPr>
        <p:blipFill>
          <a:blip r:embed="rId5"/>
          <a:stretch>
            <a:fillRect/>
          </a:stretch>
        </p:blipFill>
        <p:spPr>
          <a:xfrm>
            <a:off x="7308304" y="3483597"/>
            <a:ext cx="1866600" cy="2620911"/>
          </a:xfrm>
          <a:prstGeom prst="rect">
            <a:avLst/>
          </a:prstGeom>
        </p:spPr>
      </p:pic>
      <p:cxnSp>
        <p:nvCxnSpPr>
          <p:cNvPr id="8" name="Connecteur droit 7"/>
          <p:cNvCxnSpPr/>
          <p:nvPr/>
        </p:nvCxnSpPr>
        <p:spPr>
          <a:xfrm>
            <a:off x="179512" y="1196752"/>
            <a:ext cx="6984776" cy="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251520" y="4941168"/>
            <a:ext cx="6984776" cy="0"/>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299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Politique et administration</a:t>
            </a:r>
            <a:endParaRPr lang="fr-FR" dirty="0"/>
          </a:p>
        </p:txBody>
      </p:sp>
      <p:sp>
        <p:nvSpPr>
          <p:cNvPr id="3" name="Espace réservé du contenu 2"/>
          <p:cNvSpPr>
            <a:spLocks noGrp="1"/>
          </p:cNvSpPr>
          <p:nvPr>
            <p:ph idx="1"/>
          </p:nvPr>
        </p:nvSpPr>
        <p:spPr>
          <a:xfrm>
            <a:off x="251520" y="1196752"/>
            <a:ext cx="8496944" cy="4824636"/>
          </a:xfrm>
        </p:spPr>
        <p:txBody>
          <a:bodyPr/>
          <a:lstStyle/>
          <a:p>
            <a:r>
              <a:rPr lang="fr-FR" sz="2400" dirty="0">
                <a:solidFill>
                  <a:srgbClr val="000000"/>
                </a:solidFill>
              </a:rPr>
              <a:t>La Guinée est </a:t>
            </a:r>
            <a:r>
              <a:rPr lang="fr-FR" sz="2400" dirty="0" smtClean="0">
                <a:solidFill>
                  <a:srgbClr val="000000"/>
                </a:solidFill>
              </a:rPr>
              <a:t>une République , avec un président , élu par le peuple pour </a:t>
            </a:r>
            <a:r>
              <a:rPr lang="fr-FR" sz="2400" dirty="0">
                <a:solidFill>
                  <a:srgbClr val="000000"/>
                </a:solidFill>
              </a:rPr>
              <a:t>5 </a:t>
            </a:r>
            <a:r>
              <a:rPr lang="fr-FR" sz="2400" dirty="0" smtClean="0">
                <a:solidFill>
                  <a:srgbClr val="000000"/>
                </a:solidFill>
              </a:rPr>
              <a:t>ans</a:t>
            </a:r>
          </a:p>
          <a:p>
            <a:r>
              <a:rPr lang="fr-FR" sz="2400" dirty="0" smtClean="0">
                <a:solidFill>
                  <a:srgbClr val="000000"/>
                </a:solidFill>
              </a:rPr>
              <a:t>Le </a:t>
            </a:r>
            <a:r>
              <a:rPr lang="fr-FR" sz="2400" dirty="0">
                <a:solidFill>
                  <a:srgbClr val="000000"/>
                </a:solidFill>
              </a:rPr>
              <a:t>pouvoir législatif est assuré par un parlement composé d'une seule chambre, l'Assemblée nationale, où siègent 114 députés élus par le peuple pour un mandat de 5 ans</a:t>
            </a:r>
            <a:r>
              <a:rPr lang="fr-FR" sz="2400" dirty="0" smtClean="0">
                <a:solidFill>
                  <a:srgbClr val="000000"/>
                </a:solidFill>
              </a:rPr>
              <a:t>.</a:t>
            </a:r>
          </a:p>
          <a:p>
            <a:r>
              <a:rPr lang="fr-FR" sz="2400" dirty="0">
                <a:solidFill>
                  <a:srgbClr val="000000"/>
                </a:solidFill>
              </a:rPr>
              <a:t>La plus haute autorité judiciaire est la Cour suprême</a:t>
            </a:r>
            <a:r>
              <a:rPr lang="fr-FR" sz="2400" dirty="0" smtClean="0">
                <a:solidFill>
                  <a:srgbClr val="000000"/>
                </a:solidFill>
              </a:rPr>
              <a:t>,</a:t>
            </a:r>
            <a:endParaRPr lang="fr-FR" sz="2400" dirty="0">
              <a:solidFill>
                <a:srgbClr val="000000"/>
              </a:solidFill>
            </a:endParaRPr>
          </a:p>
          <a:p>
            <a:r>
              <a:rPr lang="fr-FR" sz="2400" dirty="0">
                <a:solidFill>
                  <a:srgbClr val="000000"/>
                </a:solidFill>
              </a:rPr>
              <a:t>La Guinée est subdivisée en 8 régions administratives (dont une est constituée par Conakry sa capitale</a:t>
            </a:r>
            <a:r>
              <a:rPr lang="fr-FR" sz="2400" dirty="0" smtClean="0">
                <a:solidFill>
                  <a:srgbClr val="000000"/>
                </a:solidFill>
              </a:rPr>
              <a:t>)</a:t>
            </a:r>
          </a:p>
          <a:p>
            <a:r>
              <a:rPr lang="fr-FR" sz="2400" dirty="0">
                <a:solidFill>
                  <a:srgbClr val="000000"/>
                </a:solidFill>
              </a:rPr>
              <a:t>La langue officielle </a:t>
            </a:r>
            <a:r>
              <a:rPr lang="fr-FR" sz="2400" dirty="0" smtClean="0">
                <a:solidFill>
                  <a:srgbClr val="000000"/>
                </a:solidFill>
              </a:rPr>
              <a:t>est </a:t>
            </a:r>
            <a:r>
              <a:rPr lang="fr-FR" sz="2400" dirty="0">
                <a:solidFill>
                  <a:srgbClr val="000000"/>
                </a:solidFill>
              </a:rPr>
              <a:t>le français. Il s'agit de la langue de l'État et des institutions officielles. L</a:t>
            </a:r>
            <a:r>
              <a:rPr lang="fr-FR" sz="2400" dirty="0" smtClean="0">
                <a:solidFill>
                  <a:srgbClr val="000000"/>
                </a:solidFill>
              </a:rPr>
              <a:t>e </a:t>
            </a:r>
            <a:r>
              <a:rPr lang="fr-FR" sz="2400" dirty="0">
                <a:solidFill>
                  <a:srgbClr val="000000"/>
                </a:solidFill>
              </a:rPr>
              <a:t>français est </a:t>
            </a:r>
            <a:r>
              <a:rPr lang="fr-FR" sz="2400" dirty="0" smtClean="0">
                <a:solidFill>
                  <a:srgbClr val="000000"/>
                </a:solidFill>
              </a:rPr>
              <a:t>la </a:t>
            </a:r>
            <a:r>
              <a:rPr lang="fr-FR" sz="2400" dirty="0">
                <a:solidFill>
                  <a:srgbClr val="000000"/>
                </a:solidFill>
              </a:rPr>
              <a:t>langue unique d'enseignement à l'école</a:t>
            </a:r>
            <a:r>
              <a:rPr lang="fr-FR" sz="2400" dirty="0" smtClean="0">
                <a:solidFill>
                  <a:srgbClr val="000000"/>
                </a:solidFill>
              </a:rPr>
              <a:t>.</a:t>
            </a:r>
          </a:p>
          <a:p>
            <a:r>
              <a:rPr lang="fr-FR" sz="2400" dirty="0">
                <a:solidFill>
                  <a:srgbClr val="000000"/>
                </a:solidFill>
              </a:rPr>
              <a:t>La Guinée est membre de l'Organisation internationale de la francophonie.</a:t>
            </a:r>
            <a:endParaRPr lang="fr-FR" sz="2400" dirty="0" smtClean="0">
              <a:solidFill>
                <a:srgbClr val="000000"/>
              </a:solidFill>
            </a:endParaRPr>
          </a:p>
        </p:txBody>
      </p:sp>
      <p:sp>
        <p:nvSpPr>
          <p:cNvPr id="5" name="Espace réservé du numéro de diapositive 4"/>
          <p:cNvSpPr>
            <a:spLocks noGrp="1"/>
          </p:cNvSpPr>
          <p:nvPr>
            <p:ph type="sldNum" sz="quarter" idx="11"/>
          </p:nvPr>
        </p:nvSpPr>
        <p:spPr/>
        <p:txBody>
          <a:bodyPr/>
          <a:lstStyle/>
          <a:p>
            <a:pPr>
              <a:defRPr/>
            </a:pPr>
            <a:fld id="{DEB5D2BF-62CF-AC40-86E6-A9C5DF8183FF}" type="slidenum">
              <a:rPr lang="fr-FR" smtClean="0"/>
              <a:pPr>
                <a:defRPr/>
              </a:pPr>
              <a:t>9</a:t>
            </a:fld>
            <a:endParaRPr lang="fr-FR"/>
          </a:p>
        </p:txBody>
      </p:sp>
    </p:spTree>
    <p:extLst>
      <p:ext uri="{BB962C8B-B14F-4D97-AF65-F5344CB8AC3E}">
        <p14:creationId xmlns:p14="http://schemas.microsoft.com/office/powerpoint/2010/main" val="34158471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CFD_Orange_v2003">
  <a:themeElements>
    <a:clrScheme name="CCFD_Orange_v2003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CCFD_Orange_v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FD_Orange_v2003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verture_2">
  <a:themeElements>
    <a:clrScheme name="Couverture_2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Couverture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_2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mmaire">
  <a:themeElements>
    <a:clrScheme name="Sommair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Sommai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ommair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apitre_1">
  <a:themeElements>
    <a:clrScheme name="Chapitre_1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Chapitre_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pitre_1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e">
  <a:themeElements>
    <a:clrScheme name="Text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os_1">
  <a:themeElements>
    <a:clrScheme name="Dos_1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Dos_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s_1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os_2">
  <a:themeElements>
    <a:clrScheme name="Dos_2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Dos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s_2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ide">
  <a:themeElements>
    <a:clrScheme name="Vid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fontScheme name="V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de 1">
        <a:dk1>
          <a:srgbClr val="000000"/>
        </a:dk1>
        <a:lt1>
          <a:srgbClr val="FFFFFF"/>
        </a:lt1>
        <a:dk2>
          <a:srgbClr val="008A2E"/>
        </a:dk2>
        <a:lt2>
          <a:srgbClr val="97BF0D"/>
        </a:lt2>
        <a:accent1>
          <a:srgbClr val="008CC5"/>
        </a:accent1>
        <a:accent2>
          <a:srgbClr val="273A8B"/>
        </a:accent2>
        <a:accent3>
          <a:srgbClr val="FFFFFF"/>
        </a:accent3>
        <a:accent4>
          <a:srgbClr val="000000"/>
        </a:accent4>
        <a:accent5>
          <a:srgbClr val="AAC5DF"/>
        </a:accent5>
        <a:accent6>
          <a:srgbClr val="22347D"/>
        </a:accent6>
        <a:hlink>
          <a:srgbClr val="E7511E"/>
        </a:hlink>
        <a:folHlink>
          <a:srgbClr val="D8D0B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CCFD_Orange_v2003</Template>
  <TotalTime>0</TotalTime>
  <Words>1213</Words>
  <Application>Microsoft Macintosh PowerPoint</Application>
  <PresentationFormat>Présentation à l'écran (4:3)</PresentationFormat>
  <Paragraphs>168</Paragraphs>
  <Slides>14</Slides>
  <Notes>8</Notes>
  <HiddenSlides>0</HiddenSlides>
  <MMClips>0</MMClips>
  <ScaleCrop>false</ScaleCrop>
  <HeadingPairs>
    <vt:vector size="4" baseType="variant">
      <vt:variant>
        <vt:lpstr>Thème</vt:lpstr>
      </vt:variant>
      <vt:variant>
        <vt:i4>8</vt:i4>
      </vt:variant>
      <vt:variant>
        <vt:lpstr>Titres des diapositives</vt:lpstr>
      </vt:variant>
      <vt:variant>
        <vt:i4>14</vt:i4>
      </vt:variant>
    </vt:vector>
  </HeadingPairs>
  <TitlesOfParts>
    <vt:vector size="22" baseType="lpstr">
      <vt:lpstr>CCFD_Orange_v2003</vt:lpstr>
      <vt:lpstr>Couverture_2</vt:lpstr>
      <vt:lpstr>Sommaire</vt:lpstr>
      <vt:lpstr>Chapitre_1</vt:lpstr>
      <vt:lpstr>Texte</vt:lpstr>
      <vt:lpstr>Dos_1</vt:lpstr>
      <vt:lpstr>Dos_2</vt:lpstr>
      <vt:lpstr>Vide</vt:lpstr>
      <vt:lpstr>Présentation PowerPoint</vt:lpstr>
      <vt:lpstr>Présentation PowerPoint</vt:lpstr>
      <vt:lpstr>1. Présentation de la  République  de Guinée Conakry</vt:lpstr>
      <vt:lpstr>2.GEOGRAPHIE </vt:lpstr>
      <vt:lpstr>RelIEf et Géologie</vt:lpstr>
      <vt:lpstr>ENVIRONNEMENT ET NATURE</vt:lpstr>
      <vt:lpstr>Histoire</vt:lpstr>
      <vt:lpstr>HISTOIRE</vt:lpstr>
      <vt:lpstr>Politique et administration</vt:lpstr>
      <vt:lpstr>Economie</vt:lpstr>
      <vt:lpstr>Carte  Economique de la Guinée </vt:lpstr>
      <vt:lpstr>Energie et tourisme</vt:lpstr>
      <vt:lpstr>Démographie et religion</vt:lpstr>
      <vt:lpstr>M’Balia SANGARE Partenaire du CCFD-Terre Solidaire.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METHODOLOGIE</dc:title>
  <dc:creator/>
  <cp:lastModifiedBy/>
  <cp:revision>11</cp:revision>
  <dcterms:created xsi:type="dcterms:W3CDTF">2012-09-25T11:11:37Z</dcterms:created>
  <dcterms:modified xsi:type="dcterms:W3CDTF">2014-02-26T10:55:54Z</dcterms:modified>
</cp:coreProperties>
</file>