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41"/>
  </p:notesMasterIdLst>
  <p:handoutMasterIdLst>
    <p:handoutMasterId r:id="rId42"/>
  </p:handoutMasterIdLst>
  <p:sldIdLst>
    <p:sldId id="256" r:id="rId2"/>
    <p:sldId id="298" r:id="rId3"/>
    <p:sldId id="267" r:id="rId4"/>
    <p:sldId id="313" r:id="rId5"/>
    <p:sldId id="312" r:id="rId6"/>
    <p:sldId id="268" r:id="rId7"/>
    <p:sldId id="281" r:id="rId8"/>
    <p:sldId id="325" r:id="rId9"/>
    <p:sldId id="326" r:id="rId10"/>
    <p:sldId id="327" r:id="rId11"/>
    <p:sldId id="323" r:id="rId12"/>
    <p:sldId id="321" r:id="rId13"/>
    <p:sldId id="295" r:id="rId14"/>
    <p:sldId id="309" r:id="rId15"/>
    <p:sldId id="310" r:id="rId16"/>
    <p:sldId id="311" r:id="rId17"/>
    <p:sldId id="291" r:id="rId18"/>
    <p:sldId id="282" r:id="rId19"/>
    <p:sldId id="289" r:id="rId20"/>
    <p:sldId id="304" r:id="rId21"/>
    <p:sldId id="283" r:id="rId22"/>
    <p:sldId id="284" r:id="rId23"/>
    <p:sldId id="285" r:id="rId24"/>
    <p:sldId id="286" r:id="rId25"/>
    <p:sldId id="287" r:id="rId26"/>
    <p:sldId id="288" r:id="rId27"/>
    <p:sldId id="324" r:id="rId28"/>
    <p:sldId id="308" r:id="rId29"/>
    <p:sldId id="302" r:id="rId30"/>
    <p:sldId id="301" r:id="rId31"/>
    <p:sldId id="315" r:id="rId32"/>
    <p:sldId id="307" r:id="rId33"/>
    <p:sldId id="290" r:id="rId34"/>
    <p:sldId id="320" r:id="rId35"/>
    <p:sldId id="318" r:id="rId36"/>
    <p:sldId id="319" r:id="rId37"/>
    <p:sldId id="317" r:id="rId38"/>
    <p:sldId id="316" r:id="rId39"/>
    <p:sldId id="299" r:id="rId40"/>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282575" indent="17462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566738" indent="34766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849313" indent="5222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133475" indent="69532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317">
          <p15:clr>
            <a:srgbClr val="A4A3A4"/>
          </p15:clr>
        </p15:guide>
        <p15:guide id="4" pos="54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624"/>
    <a:srgbClr val="8058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75305" autoAdjust="0"/>
  </p:normalViewPr>
  <p:slideViewPr>
    <p:cSldViewPr snapToGrid="0" snapToObjects="1" showGuides="1">
      <p:cViewPr varScale="1">
        <p:scale>
          <a:sx n="81" d="100"/>
          <a:sy n="81" d="100"/>
        </p:scale>
        <p:origin x="894" y="90"/>
      </p:cViewPr>
      <p:guideLst>
        <p:guide orient="horz" pos="2160"/>
        <p:guide pos="2880"/>
        <p:guide pos="317"/>
        <p:guide pos="5451"/>
      </p:guideLst>
    </p:cSldViewPr>
  </p:slideViewPr>
  <p:outlineViewPr>
    <p:cViewPr>
      <p:scale>
        <a:sx n="33" d="100"/>
        <a:sy n="33" d="100"/>
      </p:scale>
      <p:origin x="0" y="-666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E756E0-2DAA-435D-9B79-4CD8E6F2A7DC}" type="datetimeFigureOut">
              <a:rPr lang="fr-FR" smtClean="0"/>
              <a:pPr/>
              <a:t>16/01/2021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A5E5DE-88D2-427D-8278-5D2CFA4C4E13}" type="slidenum">
              <a:rPr lang="fr-FR" smtClean="0"/>
              <a:pPr/>
              <a:t>‹N°›</a:t>
            </a:fld>
            <a:endParaRPr lang="fr-FR"/>
          </a:p>
        </p:txBody>
      </p:sp>
    </p:spTree>
    <p:extLst>
      <p:ext uri="{BB962C8B-B14F-4D97-AF65-F5344CB8AC3E}">
        <p14:creationId xmlns:p14="http://schemas.microsoft.com/office/powerpoint/2010/main" val="1720786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8B09C4E-400E-E747-8E50-0A61C5E4C7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a:extLst>
              <a:ext uri="{FF2B5EF4-FFF2-40B4-BE49-F238E27FC236}">
                <a16:creationId xmlns:a16="http://schemas.microsoft.com/office/drawing/2014/main" id="{E41A3C41-5E0C-1440-ADEA-F1685AF9DD4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5632DF0-6C63-644E-9C35-FABBB3AF80C7}" type="datetimeFigureOut">
              <a:rPr lang="fr-FR"/>
              <a:pPr>
                <a:defRPr/>
              </a:pPr>
              <a:t>16/01/2021</a:t>
            </a:fld>
            <a:endParaRPr lang="fr-FR"/>
          </a:p>
        </p:txBody>
      </p:sp>
      <p:sp>
        <p:nvSpPr>
          <p:cNvPr id="4" name="Espace réservé de l'image des diapositives 3">
            <a:extLst>
              <a:ext uri="{FF2B5EF4-FFF2-40B4-BE49-F238E27FC236}">
                <a16:creationId xmlns:a16="http://schemas.microsoft.com/office/drawing/2014/main" id="{271AB4C6-0219-8542-936F-C83101762AF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5247F9A7-B6DB-1E4E-A117-68F10BB6BD8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Modifier les styles du texte du masque
Deuxième niveau
Troisième niveau
Quatrième niveau
Cinquième niveau</a:t>
            </a:r>
          </a:p>
        </p:txBody>
      </p:sp>
      <p:sp>
        <p:nvSpPr>
          <p:cNvPr id="6" name="Espace réservé du pied de page 5">
            <a:extLst>
              <a:ext uri="{FF2B5EF4-FFF2-40B4-BE49-F238E27FC236}">
                <a16:creationId xmlns:a16="http://schemas.microsoft.com/office/drawing/2014/main" id="{0AE292DF-115C-A642-B9FD-3EB9C3F9080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a:extLst>
              <a:ext uri="{FF2B5EF4-FFF2-40B4-BE49-F238E27FC236}">
                <a16:creationId xmlns:a16="http://schemas.microsoft.com/office/drawing/2014/main" id="{6799AE42-650A-8547-A9F0-BB226711016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10DEB409-3B3D-894F-BE37-19C971DCA40B}" type="slidenum">
              <a:rPr lang="fr-FR"/>
              <a:pPr>
                <a:defRPr/>
              </a:pPr>
              <a:t>‹N°›</a:t>
            </a:fld>
            <a:endParaRPr lang="fr-FR"/>
          </a:p>
        </p:txBody>
      </p:sp>
    </p:spTree>
    <p:extLst>
      <p:ext uri="{BB962C8B-B14F-4D97-AF65-F5344CB8AC3E}">
        <p14:creationId xmlns:p14="http://schemas.microsoft.com/office/powerpoint/2010/main" val="2488922140"/>
      </p:ext>
    </p:extLst>
  </p:cSld>
  <p:clrMap bg1="lt1" tx1="dk1" bg2="lt2" tx2="dk2" accent1="accent1" accent2="accent2" accent3="accent3" accent4="accent4" accent5="accent5" accent6="accent6" hlink="hlink" folHlink="folHlink"/>
  <p:notesStyle>
    <a:lvl1pPr algn="l" defTabSz="566738" rtl="0" eaLnBrk="0" fontAlgn="base" hangingPunct="0">
      <a:spcBef>
        <a:spcPct val="30000"/>
      </a:spcBef>
      <a:spcAft>
        <a:spcPct val="0"/>
      </a:spcAft>
      <a:defRPr sz="700" kern="1200">
        <a:solidFill>
          <a:schemeClr val="tx1"/>
        </a:solidFill>
        <a:latin typeface="+mn-lt"/>
        <a:ea typeface="+mn-ea"/>
        <a:cs typeface="+mn-cs"/>
      </a:defRPr>
    </a:lvl1pPr>
    <a:lvl2pPr marL="742950" indent="-285750" algn="l" defTabSz="566738" rtl="0" eaLnBrk="0" fontAlgn="base" hangingPunct="0">
      <a:spcBef>
        <a:spcPct val="30000"/>
      </a:spcBef>
      <a:spcAft>
        <a:spcPct val="0"/>
      </a:spcAft>
      <a:defRPr sz="700" kern="1200">
        <a:solidFill>
          <a:schemeClr val="tx1"/>
        </a:solidFill>
        <a:latin typeface="+mn-lt"/>
        <a:ea typeface="+mn-ea"/>
        <a:cs typeface="+mn-cs"/>
      </a:defRPr>
    </a:lvl2pPr>
    <a:lvl3pPr marL="1143000" indent="-228600" algn="l" defTabSz="566738" rtl="0" eaLnBrk="0" fontAlgn="base" hangingPunct="0">
      <a:spcBef>
        <a:spcPct val="30000"/>
      </a:spcBef>
      <a:spcAft>
        <a:spcPct val="0"/>
      </a:spcAft>
      <a:defRPr sz="700" kern="1200">
        <a:solidFill>
          <a:schemeClr val="tx1"/>
        </a:solidFill>
        <a:latin typeface="+mn-lt"/>
        <a:ea typeface="+mn-ea"/>
        <a:cs typeface="+mn-cs"/>
      </a:defRPr>
    </a:lvl3pPr>
    <a:lvl4pPr marL="1600200" indent="-228600" algn="l" defTabSz="566738" rtl="0" eaLnBrk="0" fontAlgn="base" hangingPunct="0">
      <a:spcBef>
        <a:spcPct val="30000"/>
      </a:spcBef>
      <a:spcAft>
        <a:spcPct val="0"/>
      </a:spcAft>
      <a:defRPr sz="700" kern="1200">
        <a:solidFill>
          <a:schemeClr val="tx1"/>
        </a:solidFill>
        <a:latin typeface="+mn-lt"/>
        <a:ea typeface="+mn-ea"/>
        <a:cs typeface="+mn-cs"/>
      </a:defRPr>
    </a:lvl4pPr>
    <a:lvl5pPr marL="2057400" indent="-228600" algn="l" defTabSz="566738" rtl="0" eaLnBrk="0" fontAlgn="base" hangingPunct="0">
      <a:spcBef>
        <a:spcPct val="30000"/>
      </a:spcBef>
      <a:spcAft>
        <a:spcPct val="0"/>
      </a:spcAft>
      <a:defRPr sz="700" kern="1200">
        <a:solidFill>
          <a:schemeClr val="tx1"/>
        </a:solidFill>
        <a:latin typeface="+mn-lt"/>
        <a:ea typeface="+mn-ea"/>
        <a:cs typeface="+mn-cs"/>
      </a:defRPr>
    </a:lvl5pPr>
    <a:lvl6pPr marL="1416860" algn="l" defTabSz="566744" rtl="0" eaLnBrk="1" latinLnBrk="0" hangingPunct="1">
      <a:defRPr sz="744" kern="1200">
        <a:solidFill>
          <a:schemeClr val="tx1"/>
        </a:solidFill>
        <a:latin typeface="+mn-lt"/>
        <a:ea typeface="+mn-ea"/>
        <a:cs typeface="+mn-cs"/>
      </a:defRPr>
    </a:lvl6pPr>
    <a:lvl7pPr marL="1700233" algn="l" defTabSz="566744" rtl="0" eaLnBrk="1" latinLnBrk="0" hangingPunct="1">
      <a:defRPr sz="744" kern="1200">
        <a:solidFill>
          <a:schemeClr val="tx1"/>
        </a:solidFill>
        <a:latin typeface="+mn-lt"/>
        <a:ea typeface="+mn-ea"/>
        <a:cs typeface="+mn-cs"/>
      </a:defRPr>
    </a:lvl7pPr>
    <a:lvl8pPr marL="1983604" algn="l" defTabSz="566744" rtl="0" eaLnBrk="1" latinLnBrk="0" hangingPunct="1">
      <a:defRPr sz="744" kern="1200">
        <a:solidFill>
          <a:schemeClr val="tx1"/>
        </a:solidFill>
        <a:latin typeface="+mn-lt"/>
        <a:ea typeface="+mn-ea"/>
        <a:cs typeface="+mn-cs"/>
      </a:defRPr>
    </a:lvl8pPr>
    <a:lvl9pPr marL="2266976" algn="l" defTabSz="566744" rtl="0" eaLnBrk="1" latinLnBrk="0" hangingPunct="1">
      <a:defRPr sz="7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aseline="0" dirty="0">
                <a:latin typeface="Titillium Web" panose="00000500000000000000" pitchFamily="2" charset="0"/>
              </a:rPr>
              <a:t>JLS = Bonjour, Merci pour vous retrouver grâce cette réunion VISIO.</a:t>
            </a:r>
          </a:p>
          <a:p>
            <a:r>
              <a:rPr lang="fr-FR" sz="1000" baseline="0" dirty="0">
                <a:latin typeface="Titillium Web" panose="00000500000000000000" pitchFamily="2" charset="0"/>
              </a:rPr>
              <a:t>Présentation de la démarche de la campagne de Carême 2021,</a:t>
            </a:r>
          </a:p>
          <a:p>
            <a:r>
              <a:rPr lang="fr-FR" sz="1000" baseline="0" dirty="0">
                <a:latin typeface="Titillium Web" panose="00000500000000000000" pitchFamily="2" charset="0"/>
              </a:rPr>
              <a:t>Pour les questions nous prendrons le temps de poses explicatives.</a:t>
            </a:r>
          </a:p>
          <a:p>
            <a:r>
              <a:rPr lang="fr-FR" sz="1000" baseline="0" dirty="0">
                <a:latin typeface="Titillium Web" panose="00000500000000000000" pitchFamily="2" charset="0"/>
              </a:rPr>
              <a:t>N’oubliez-pas de fermer vos micros</a:t>
            </a:r>
          </a:p>
          <a:p>
            <a:endParaRPr lang="fr-FR" sz="1000" baseline="0" dirty="0">
              <a:latin typeface="Titillium Web" panose="00000500000000000000" pitchFamily="2" charset="0"/>
            </a:endParaRPr>
          </a:p>
          <a:p>
            <a:r>
              <a:rPr lang="fr-FR" sz="1000" baseline="0" dirty="0">
                <a:latin typeface="Titillium Web" panose="00000500000000000000" pitchFamily="2" charset="0"/>
              </a:rPr>
              <a:t>- </a:t>
            </a:r>
          </a:p>
        </p:txBody>
      </p:sp>
      <p:sp>
        <p:nvSpPr>
          <p:cNvPr id="4" name="Espace réservé du numéro de diapositive 3"/>
          <p:cNvSpPr>
            <a:spLocks noGrp="1"/>
          </p:cNvSpPr>
          <p:nvPr>
            <p:ph type="sldNum" sz="quarter" idx="10"/>
          </p:nvPr>
        </p:nvSpPr>
        <p:spPr/>
        <p:txBody>
          <a:bodyPr/>
          <a:lstStyle/>
          <a:p>
            <a:pPr>
              <a:defRPr/>
            </a:pPr>
            <a:fld id="{10DEB409-3B3D-894F-BE37-19C971DCA40B}" type="slidenum">
              <a:rPr lang="fr-FR" smtClean="0"/>
              <a:pPr>
                <a:defRPr/>
              </a:pPr>
              <a:t>1</a:t>
            </a:fld>
            <a:endParaRPr lang="fr-FR"/>
          </a:p>
        </p:txBody>
      </p:sp>
    </p:spTree>
    <p:extLst>
      <p:ext uri="{BB962C8B-B14F-4D97-AF65-F5344CB8AC3E}">
        <p14:creationId xmlns:p14="http://schemas.microsoft.com/office/powerpoint/2010/main" val="3438678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10</a:t>
            </a:fld>
            <a:endParaRPr lang="fr-FR"/>
          </a:p>
        </p:txBody>
      </p:sp>
    </p:spTree>
    <p:extLst>
      <p:ext uri="{BB962C8B-B14F-4D97-AF65-F5344CB8AC3E}">
        <p14:creationId xmlns:p14="http://schemas.microsoft.com/office/powerpoint/2010/main" val="2054476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Daniel = </a:t>
            </a:r>
          </a:p>
        </p:txBody>
      </p:sp>
      <p:sp>
        <p:nvSpPr>
          <p:cNvPr id="4" name="Espace réservé du numéro de diapositive 3"/>
          <p:cNvSpPr>
            <a:spLocks noGrp="1"/>
          </p:cNvSpPr>
          <p:nvPr>
            <p:ph type="sldNum" sz="quarter" idx="10"/>
          </p:nvPr>
        </p:nvSpPr>
        <p:spPr/>
        <p:txBody>
          <a:bodyPr/>
          <a:lstStyle/>
          <a:p>
            <a:pPr>
              <a:defRPr/>
            </a:pPr>
            <a:fld id="{10DEB409-3B3D-894F-BE37-19C971DCA40B}" type="slidenum">
              <a:rPr lang="fr-FR" smtClean="0"/>
              <a:pPr>
                <a:defRP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Bernard = 3 affiches : </a:t>
            </a:r>
          </a:p>
          <a:p>
            <a:pPr>
              <a:buFontTx/>
              <a:buChar char="-"/>
            </a:pPr>
            <a:r>
              <a:rPr lang="fr-FR" dirty="0"/>
              <a:t> Nous habitons tous la même maison</a:t>
            </a:r>
          </a:p>
          <a:p>
            <a:pPr>
              <a:buFontTx/>
              <a:buChar char="-"/>
            </a:pPr>
            <a:r>
              <a:rPr lang="fr-FR" baseline="0" dirty="0"/>
              <a:t> Nous sommes tous dans la même barque</a:t>
            </a:r>
          </a:p>
          <a:p>
            <a:pPr>
              <a:buFontTx/>
              <a:buChar char="-"/>
            </a:pPr>
            <a:r>
              <a:rPr lang="fr-FR" baseline="0" dirty="0"/>
              <a:t> Nous avons tous les mêmes racines (2 présentations..)</a:t>
            </a:r>
            <a:endParaRPr lang="fr-FR" dirty="0"/>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12</a:t>
            </a:fld>
            <a:endParaRPr lang="fr-FR"/>
          </a:p>
        </p:txBody>
      </p:sp>
    </p:spTree>
    <p:extLst>
      <p:ext uri="{BB962C8B-B14F-4D97-AF65-F5344CB8AC3E}">
        <p14:creationId xmlns:p14="http://schemas.microsoft.com/office/powerpoint/2010/main" val="671567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a:t>
            </a:r>
            <a:r>
              <a:rPr lang="fr-FR" sz="1000" baseline="0" dirty="0">
                <a:latin typeface="Titillium Web" panose="00000500000000000000" pitchFamily="2" charset="0"/>
              </a:rPr>
              <a:t> JLS</a:t>
            </a:r>
          </a:p>
          <a:p>
            <a:r>
              <a:rPr lang="fr-FR" sz="1000" baseline="0" dirty="0">
                <a:latin typeface="Titillium Web" panose="00000500000000000000" pitchFamily="2" charset="0"/>
              </a:rPr>
              <a:t>Bernard la suite</a:t>
            </a:r>
            <a:endParaRPr lang="fr-FR" sz="1000" dirty="0">
              <a:latin typeface="Titillium Web" panose="00000500000000000000" pitchFamily="2" charset="0"/>
            </a:endParaRP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13</a:t>
            </a:fld>
            <a:endParaRPr lang="fr-FR"/>
          </a:p>
        </p:txBody>
      </p:sp>
    </p:spTree>
    <p:extLst>
      <p:ext uri="{BB962C8B-B14F-4D97-AF65-F5344CB8AC3E}">
        <p14:creationId xmlns:p14="http://schemas.microsoft.com/office/powerpoint/2010/main" val="1448604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latin typeface="Titillium Web" panose="00000500000000000000" pitchFamily="2" charset="0"/>
              </a:rPr>
              <a:t>§</a:t>
            </a:r>
            <a:r>
              <a:rPr lang="fr-FR" sz="800" baseline="0" dirty="0">
                <a:latin typeface="Titillium Web" panose="00000500000000000000" pitchFamily="2" charset="0"/>
              </a:rPr>
              <a:t> JLS</a:t>
            </a:r>
          </a:p>
          <a:p>
            <a:r>
              <a:rPr lang="fr-FR" sz="800" baseline="0" dirty="0">
                <a:latin typeface="Titillium Web" panose="00000500000000000000" pitchFamily="2" charset="0"/>
              </a:rPr>
              <a:t>Bernard la suite</a:t>
            </a:r>
            <a:endParaRPr lang="fr-FR" sz="800" dirty="0">
              <a:latin typeface="Titillium Web" panose="00000500000000000000" pitchFamily="2" charset="0"/>
            </a:endParaRPr>
          </a:p>
          <a:p>
            <a:endParaRPr lang="fr-FR" dirty="0"/>
          </a:p>
        </p:txBody>
      </p:sp>
      <p:sp>
        <p:nvSpPr>
          <p:cNvPr id="4" name="Espace réservé du numéro de diapositive 3"/>
          <p:cNvSpPr>
            <a:spLocks noGrp="1"/>
          </p:cNvSpPr>
          <p:nvPr>
            <p:ph type="sldNum" sz="quarter" idx="10"/>
          </p:nvPr>
        </p:nvSpPr>
        <p:spPr/>
        <p:txBody>
          <a:bodyPr/>
          <a:lstStyle/>
          <a:p>
            <a:pPr>
              <a:defRPr/>
            </a:pPr>
            <a:fld id="{10DEB409-3B3D-894F-BE37-19C971DCA40B}" type="slidenum">
              <a:rPr lang="fr-FR" smtClean="0"/>
              <a:pPr>
                <a:defRPr/>
              </a:pPr>
              <a:t>14</a:t>
            </a:fld>
            <a:endParaRPr lang="fr-FR"/>
          </a:p>
        </p:txBody>
      </p:sp>
    </p:spTree>
    <p:extLst>
      <p:ext uri="{BB962C8B-B14F-4D97-AF65-F5344CB8AC3E}">
        <p14:creationId xmlns:p14="http://schemas.microsoft.com/office/powerpoint/2010/main" val="2631330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latin typeface="Titillium Web" panose="00000500000000000000" pitchFamily="2" charset="0"/>
              </a:rPr>
              <a:t>§</a:t>
            </a:r>
            <a:r>
              <a:rPr lang="fr-FR" sz="800" baseline="0" dirty="0">
                <a:latin typeface="Titillium Web" panose="00000500000000000000" pitchFamily="2" charset="0"/>
              </a:rPr>
              <a:t> JLS</a:t>
            </a:r>
          </a:p>
          <a:p>
            <a:r>
              <a:rPr lang="fr-FR" sz="800" baseline="0" dirty="0">
                <a:latin typeface="Titillium Web" panose="00000500000000000000" pitchFamily="2" charset="0"/>
              </a:rPr>
              <a:t>Bernard la suite</a:t>
            </a:r>
            <a:endParaRPr lang="fr-FR" sz="800" dirty="0">
              <a:latin typeface="Titillium Web" panose="00000500000000000000" pitchFamily="2" charset="0"/>
            </a:endParaRPr>
          </a:p>
          <a:p>
            <a:endParaRPr lang="fr-FR" dirty="0"/>
          </a:p>
        </p:txBody>
      </p:sp>
      <p:sp>
        <p:nvSpPr>
          <p:cNvPr id="4" name="Espace réservé du numéro de diapositive 3"/>
          <p:cNvSpPr>
            <a:spLocks noGrp="1"/>
          </p:cNvSpPr>
          <p:nvPr>
            <p:ph type="sldNum" sz="quarter" idx="10"/>
          </p:nvPr>
        </p:nvSpPr>
        <p:spPr/>
        <p:txBody>
          <a:bodyPr/>
          <a:lstStyle/>
          <a:p>
            <a:pPr>
              <a:defRPr/>
            </a:pPr>
            <a:fld id="{10DEB409-3B3D-894F-BE37-19C971DCA40B}" type="slidenum">
              <a:rPr lang="fr-FR" smtClean="0"/>
              <a:pPr>
                <a:defRPr/>
              </a:pPr>
              <a:t>15</a:t>
            </a:fld>
            <a:endParaRPr lang="fr-FR"/>
          </a:p>
        </p:txBody>
      </p:sp>
    </p:spTree>
    <p:extLst>
      <p:ext uri="{BB962C8B-B14F-4D97-AF65-F5344CB8AC3E}">
        <p14:creationId xmlns:p14="http://schemas.microsoft.com/office/powerpoint/2010/main" val="3675094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800" baseline="0" dirty="0">
              <a:latin typeface="Titillium Web" panose="00000500000000000000" pitchFamily="2" charset="0"/>
            </a:endParaRPr>
          </a:p>
        </p:txBody>
      </p:sp>
      <p:sp>
        <p:nvSpPr>
          <p:cNvPr id="4" name="Espace réservé du numéro de diapositive 3"/>
          <p:cNvSpPr>
            <a:spLocks noGrp="1"/>
          </p:cNvSpPr>
          <p:nvPr>
            <p:ph type="sldNum" sz="quarter" idx="10"/>
          </p:nvPr>
        </p:nvSpPr>
        <p:spPr/>
        <p:txBody>
          <a:bodyPr/>
          <a:lstStyle/>
          <a:p>
            <a:pPr>
              <a:defRPr/>
            </a:pPr>
            <a:fld id="{10DEB409-3B3D-894F-BE37-19C971DCA40B}" type="slidenum">
              <a:rPr lang="fr-FR" smtClean="0"/>
              <a:pPr>
                <a:defRPr/>
              </a:pPr>
              <a:t>16</a:t>
            </a:fld>
            <a:endParaRPr lang="fr-FR"/>
          </a:p>
        </p:txBody>
      </p:sp>
    </p:spTree>
    <p:extLst>
      <p:ext uri="{BB962C8B-B14F-4D97-AF65-F5344CB8AC3E}">
        <p14:creationId xmlns:p14="http://schemas.microsoft.com/office/powerpoint/2010/main" val="4034873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JLS</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17</a:t>
            </a:fld>
            <a:endParaRPr lang="fr-FR"/>
          </a:p>
        </p:txBody>
      </p:sp>
    </p:spTree>
    <p:extLst>
      <p:ext uri="{BB962C8B-B14F-4D97-AF65-F5344CB8AC3E}">
        <p14:creationId xmlns:p14="http://schemas.microsoft.com/office/powerpoint/2010/main" val="1815881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566738" rtl="0" eaLnBrk="0" fontAlgn="base" latinLnBrk="0" hangingPunct="0">
              <a:lnSpc>
                <a:spcPct val="100000"/>
              </a:lnSpc>
              <a:spcBef>
                <a:spcPct val="30000"/>
              </a:spcBef>
              <a:spcAft>
                <a:spcPct val="0"/>
              </a:spcAft>
              <a:buClrTx/>
              <a:buSzTx/>
              <a:buFontTx/>
              <a:buNone/>
              <a:tabLst/>
              <a:defRPr/>
            </a:pPr>
            <a:r>
              <a:rPr lang="fr-FR" sz="1000" dirty="0">
                <a:latin typeface="Titillium Web" panose="00000500000000000000" pitchFamily="2" charset="0"/>
              </a:rPr>
              <a:t>Bernard </a:t>
            </a:r>
          </a:p>
          <a:p>
            <a:pPr marL="0" marR="0" lvl="0" indent="0" algn="l" defTabSz="566738" rtl="0" eaLnBrk="0" fontAlgn="base" latinLnBrk="0" hangingPunct="0">
              <a:lnSpc>
                <a:spcPct val="100000"/>
              </a:lnSpc>
              <a:spcBef>
                <a:spcPct val="30000"/>
              </a:spcBef>
              <a:spcAft>
                <a:spcPct val="0"/>
              </a:spcAft>
              <a:buClrTx/>
              <a:buSzTx/>
              <a:buFontTx/>
              <a:buNone/>
              <a:tabLst/>
              <a:defRPr/>
            </a:pPr>
            <a:r>
              <a:rPr lang="fr-FR" sz="1000" dirty="0">
                <a:latin typeface="Titillium Web" panose="00000500000000000000" pitchFamily="2" charset="0"/>
              </a:rPr>
              <a:t>L’enjeu pour</a:t>
            </a:r>
            <a:r>
              <a:rPr lang="fr-FR" sz="1000" baseline="0" dirty="0">
                <a:latin typeface="Titillium Web" panose="00000500000000000000" pitchFamily="2" charset="0"/>
              </a:rPr>
              <a:t> le CCFD-TS, la collecte de Carême représente  30 % de la totalité des dons,</a:t>
            </a:r>
          </a:p>
          <a:p>
            <a:pPr marL="0" marR="0" lvl="0" indent="0" algn="l" defTabSz="566738" rtl="0" eaLnBrk="0" fontAlgn="base" latinLnBrk="0" hangingPunct="0">
              <a:lnSpc>
                <a:spcPct val="100000"/>
              </a:lnSpc>
              <a:spcBef>
                <a:spcPct val="30000"/>
              </a:spcBef>
              <a:spcAft>
                <a:spcPct val="0"/>
              </a:spcAft>
              <a:buClrTx/>
              <a:buSzTx/>
              <a:buFontTx/>
              <a:buNone/>
              <a:tabLst/>
              <a:defRPr/>
            </a:pPr>
            <a:r>
              <a:rPr lang="fr-FR" sz="1000" dirty="0">
                <a:latin typeface="Titillium Web" panose="00000500000000000000" pitchFamily="2" charset="0"/>
              </a:rPr>
              <a:t>La mise en valeur des partenaires, des bénévoles</a:t>
            </a:r>
            <a:r>
              <a:rPr lang="fr-FR" sz="1000" baseline="0" dirty="0">
                <a:latin typeface="Titillium Web" panose="00000500000000000000" pitchFamily="2" charset="0"/>
              </a:rPr>
              <a:t> et des donateurs</a:t>
            </a:r>
            <a:endParaRPr lang="fr-FR" sz="1000" dirty="0">
              <a:latin typeface="Titillium Web" panose="00000500000000000000" pitchFamily="2" charset="0"/>
            </a:endParaRP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18</a:t>
            </a:fld>
            <a:endParaRPr lang="fr-FR"/>
          </a:p>
        </p:txBody>
      </p:sp>
    </p:spTree>
    <p:extLst>
      <p:ext uri="{BB962C8B-B14F-4D97-AF65-F5344CB8AC3E}">
        <p14:creationId xmlns:p14="http://schemas.microsoft.com/office/powerpoint/2010/main" val="1238230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latin typeface="Titillium Web" panose="00000500000000000000" pitchFamily="2" charset="0"/>
            </a:endParaRPr>
          </a:p>
          <a:p>
            <a:r>
              <a:rPr lang="fr-FR" dirty="0">
                <a:latin typeface="Titillium Web" panose="00000500000000000000" pitchFamily="2" charset="0"/>
              </a:rPr>
              <a:t>JLS : Division de la brochure en 2 cahiers = nouveauté ! (</a:t>
            </a:r>
            <a:r>
              <a:rPr lang="fr-FR" dirty="0" err="1">
                <a:latin typeface="Titillium Web" panose="00000500000000000000" pitchFamily="2" charset="0"/>
              </a:rPr>
              <a:t>cf</a:t>
            </a:r>
            <a:r>
              <a:rPr lang="fr-FR" dirty="0">
                <a:latin typeface="Titillium Web" panose="00000500000000000000" pitchFamily="2" charset="0"/>
              </a:rPr>
              <a:t> par la suite)</a:t>
            </a:r>
          </a:p>
          <a:p>
            <a:r>
              <a:rPr lang="fr-FR" dirty="0">
                <a:latin typeface="Titillium Web" panose="00000500000000000000" pitchFamily="2" charset="0"/>
              </a:rPr>
              <a:t>Un cahier d’animation</a:t>
            </a:r>
          </a:p>
          <a:p>
            <a:r>
              <a:rPr lang="fr-FR" dirty="0">
                <a:latin typeface="Titillium Web" panose="00000500000000000000" pitchFamily="2" charset="0"/>
              </a:rPr>
              <a:t>Et un cahier liturgique</a:t>
            </a:r>
          </a:p>
          <a:p>
            <a:endParaRPr lang="fr-FR" dirty="0">
              <a:latin typeface="Titillium Web" panose="00000500000000000000" pitchFamily="2" charset="0"/>
            </a:endParaRPr>
          </a:p>
          <a:p>
            <a:endParaRPr lang="fr-FR" dirty="0">
              <a:latin typeface="Titillium Web" panose="00000500000000000000" pitchFamily="2" charset="0"/>
            </a:endParaRPr>
          </a:p>
          <a:p>
            <a:endParaRPr lang="fr-FR" dirty="0">
              <a:latin typeface="Titillium Web" panose="00000500000000000000" pitchFamily="2" charset="0"/>
            </a:endParaRPr>
          </a:p>
        </p:txBody>
      </p:sp>
      <p:sp>
        <p:nvSpPr>
          <p:cNvPr id="4" name="Espace réservé du numéro de diapositive 3"/>
          <p:cNvSpPr>
            <a:spLocks noGrp="1"/>
          </p:cNvSpPr>
          <p:nvPr>
            <p:ph type="sldNum" sz="quarter" idx="10"/>
          </p:nvPr>
        </p:nvSpPr>
        <p:spPr/>
        <p:txBody>
          <a:bodyPr/>
          <a:lstStyle/>
          <a:p>
            <a:pPr>
              <a:defRPr/>
            </a:pPr>
            <a:fld id="{10DEB409-3B3D-894F-BE37-19C971DCA40B}" type="slidenum">
              <a:rPr lang="fr-FR" smtClean="0"/>
              <a:pPr>
                <a:defRPr/>
              </a:pPr>
              <a:t>19</a:t>
            </a:fld>
            <a:endParaRPr lang="fr-FR"/>
          </a:p>
        </p:txBody>
      </p:sp>
    </p:spTree>
    <p:extLst>
      <p:ext uri="{BB962C8B-B14F-4D97-AF65-F5344CB8AC3E}">
        <p14:creationId xmlns:p14="http://schemas.microsoft.com/office/powerpoint/2010/main" val="2548096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Bernard = Nous sommes dans l’incertitude,</a:t>
            </a:r>
            <a:r>
              <a:rPr lang="fr-FR" sz="1000" baseline="0" dirty="0">
                <a:latin typeface="Titillium Web" panose="00000500000000000000" pitchFamily="2" charset="0"/>
              </a:rPr>
              <a:t> nous devrons nous adapter en fonction de la situation sanitaire</a:t>
            </a:r>
            <a:endParaRPr lang="fr-FR" sz="1000" dirty="0">
              <a:latin typeface="Titillium Web" panose="00000500000000000000" pitchFamily="2" charset="0"/>
            </a:endParaRP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2</a:t>
            </a:fld>
            <a:endParaRPr lang="fr-FR"/>
          </a:p>
        </p:txBody>
      </p:sp>
    </p:spTree>
    <p:extLst>
      <p:ext uri="{BB962C8B-B14F-4D97-AF65-F5344CB8AC3E}">
        <p14:creationId xmlns:p14="http://schemas.microsoft.com/office/powerpoint/2010/main" val="2725701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Bernard = Il est à destination des paroisses, des équipes liturgiques, pastorales… des communautés animant des temps de célébrations.</a:t>
            </a:r>
            <a:endParaRPr lang="fr-FR" sz="1000" baseline="0" dirty="0">
              <a:latin typeface="Titillium Web" panose="00000500000000000000" pitchFamily="2" charset="0"/>
            </a:endParaRPr>
          </a:p>
          <a:p>
            <a:endParaRPr lang="fr-FR" sz="1000" dirty="0">
              <a:latin typeface="Titillium Web" panose="00000500000000000000" pitchFamily="2" charset="0"/>
            </a:endParaRPr>
          </a:p>
          <a:p>
            <a:r>
              <a:rPr lang="fr-FR" sz="1000" dirty="0">
                <a:latin typeface="Titillium Web" panose="00000500000000000000" pitchFamily="2" charset="0"/>
              </a:rPr>
              <a:t>Il n’y aura pas dedans cette</a:t>
            </a:r>
            <a:r>
              <a:rPr lang="fr-FR" sz="1000" baseline="0" dirty="0">
                <a:latin typeface="Titillium Web" panose="00000500000000000000" pitchFamily="2" charset="0"/>
              </a:rPr>
              <a:t> année d’éléments pour animer une messe des Cendres</a:t>
            </a:r>
          </a:p>
          <a:p>
            <a:r>
              <a:rPr lang="fr-FR" sz="1000" baseline="0" dirty="0">
                <a:latin typeface="Titillium Web" panose="00000500000000000000" pitchFamily="2" charset="0"/>
              </a:rPr>
              <a:t>On y retrouve principalement dans les 8 pages</a:t>
            </a:r>
          </a:p>
          <a:p>
            <a:pPr marL="171450" indent="-171450">
              <a:buFontTx/>
              <a:buChar char="-"/>
            </a:pPr>
            <a:r>
              <a:rPr lang="fr-FR" sz="1000" baseline="0" dirty="0">
                <a:latin typeface="Titillium Web" panose="00000500000000000000" pitchFamily="2" charset="0"/>
              </a:rPr>
              <a:t>une proposition pour le 5</a:t>
            </a:r>
            <a:r>
              <a:rPr lang="fr-FR" sz="1000" baseline="30000" dirty="0">
                <a:latin typeface="Titillium Web" panose="00000500000000000000" pitchFamily="2" charset="0"/>
              </a:rPr>
              <a:t>ème</a:t>
            </a:r>
            <a:r>
              <a:rPr lang="fr-FR" sz="1000" baseline="0" dirty="0">
                <a:latin typeface="Titillium Web" panose="00000500000000000000" pitchFamily="2" charset="0"/>
              </a:rPr>
              <a:t> dimanche, confié par l’Église de France au CCFD-Terre Solidaire pour sensibiliser les communautés chrétiennes à la Solidarité Internationale, à plus de justice…</a:t>
            </a:r>
          </a:p>
          <a:p>
            <a:pPr marL="171450" indent="-171450">
              <a:buFontTx/>
              <a:buChar char="-"/>
            </a:pPr>
            <a:r>
              <a:rPr lang="fr-FR" sz="1000" baseline="0" dirty="0">
                <a:latin typeface="Titillium Web" panose="00000500000000000000" pitchFamily="2" charset="0"/>
              </a:rPr>
              <a:t>un appel à la collecte pour toucher les publics catholiques, non proches du CCFD-Terre Solidaire.</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20</a:t>
            </a:fld>
            <a:endParaRPr lang="fr-FR"/>
          </a:p>
        </p:txBody>
      </p:sp>
    </p:spTree>
    <p:extLst>
      <p:ext uri="{BB962C8B-B14F-4D97-AF65-F5344CB8AC3E}">
        <p14:creationId xmlns:p14="http://schemas.microsoft.com/office/powerpoint/2010/main" val="922359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JLS = Progression</a:t>
            </a:r>
            <a:r>
              <a:rPr lang="fr-FR" sz="1000" baseline="0" dirty="0">
                <a:latin typeface="Titillium Web" panose="00000500000000000000" pitchFamily="2" charset="0"/>
              </a:rPr>
              <a:t> pour les 5 dimanches de carême.</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21</a:t>
            </a:fld>
            <a:endParaRPr lang="fr-FR"/>
          </a:p>
        </p:txBody>
      </p:sp>
    </p:spTree>
    <p:extLst>
      <p:ext uri="{BB962C8B-B14F-4D97-AF65-F5344CB8AC3E}">
        <p14:creationId xmlns:p14="http://schemas.microsoft.com/office/powerpoint/2010/main" val="3708774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Bernard = Aimer la création qui est toujours en action. C’est un chantier toujours en cours.</a:t>
            </a:r>
          </a:p>
          <a:p>
            <a:r>
              <a:rPr lang="fr-FR" sz="1000" dirty="0">
                <a:latin typeface="Titillium Web" panose="00000500000000000000" pitchFamily="2" charset="0"/>
              </a:rPr>
              <a:t>Le Pape rappelle que St</a:t>
            </a:r>
            <a:r>
              <a:rPr lang="fr-FR" sz="1000" baseline="0" dirty="0">
                <a:latin typeface="Titillium Web" panose="00000500000000000000" pitchFamily="2" charset="0"/>
              </a:rPr>
              <a:t> François d’Assise est ‘exemple par excellence de la protection de ce qui est faible et d’une écologie intégrale, vécue avec joie et authenticité</a:t>
            </a:r>
          </a:p>
          <a:p>
            <a:r>
              <a:rPr lang="fr-FR" sz="1000" baseline="0" dirty="0">
                <a:latin typeface="Titillium Web" panose="00000500000000000000" pitchFamily="2" charset="0"/>
              </a:rPr>
              <a:t> </a:t>
            </a:r>
          </a:p>
          <a:p>
            <a:endParaRPr lang="fr-FR" sz="1000" dirty="0">
              <a:latin typeface="Titillium Web" panose="00000500000000000000" pitchFamily="2" charset="0"/>
            </a:endParaRPr>
          </a:p>
          <a:p>
            <a:r>
              <a:rPr lang="fr-FR" sz="1000" dirty="0">
                <a:latin typeface="Titillium Web" panose="00000500000000000000" pitchFamily="2" charset="0"/>
              </a:rPr>
              <a:t>C’est une réflexion/méditation, écrite par Dominique Lang, frère assomptionniste, écrivain et journaliste</a:t>
            </a:r>
            <a:r>
              <a:rPr lang="fr-FR" sz="1000" baseline="0" dirty="0">
                <a:latin typeface="Titillium Web" panose="00000500000000000000" pitchFamily="2" charset="0"/>
              </a:rPr>
              <a:t> au Pèlerin, en s’appuyant sur l’Évangile du jour</a:t>
            </a:r>
            <a:endParaRPr lang="fr-FR" sz="1000" dirty="0">
              <a:latin typeface="Titillium Web" panose="00000500000000000000" pitchFamily="2" charset="0"/>
            </a:endParaRP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22</a:t>
            </a:fld>
            <a:endParaRPr lang="fr-FR"/>
          </a:p>
        </p:txBody>
      </p:sp>
    </p:spTree>
    <p:extLst>
      <p:ext uri="{BB962C8B-B14F-4D97-AF65-F5344CB8AC3E}">
        <p14:creationId xmlns:p14="http://schemas.microsoft.com/office/powerpoint/2010/main" val="2701874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JLS = </a:t>
            </a:r>
            <a:r>
              <a:rPr lang="fr-FR" dirty="0" err="1"/>
              <a:t>cf</a:t>
            </a:r>
            <a:r>
              <a:rPr lang="fr-FR" dirty="0"/>
              <a:t> </a:t>
            </a:r>
            <a:r>
              <a:rPr lang="fr-FR" dirty="0" err="1"/>
              <a:t>chard</a:t>
            </a:r>
            <a:r>
              <a:rPr lang="fr-FR" dirty="0"/>
              <a:t> N° 4</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23</a:t>
            </a:fld>
            <a:endParaRPr lang="fr-FR"/>
          </a:p>
        </p:txBody>
      </p:sp>
    </p:spTree>
    <p:extLst>
      <p:ext uri="{BB962C8B-B14F-4D97-AF65-F5344CB8AC3E}">
        <p14:creationId xmlns:p14="http://schemas.microsoft.com/office/powerpoint/2010/main" val="1382388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Bernard=Progression : aimer / comprendre puis changer de regard .. pour une véritable conversion écologique (à</a:t>
            </a:r>
            <a:r>
              <a:rPr lang="fr-FR" sz="1000" baseline="0" dirty="0">
                <a:latin typeface="Titillium Web" panose="00000500000000000000" pitchFamily="2" charset="0"/>
              </a:rPr>
              <a:t> l’invitation du pape François)</a:t>
            </a:r>
          </a:p>
          <a:p>
            <a:endParaRPr lang="fr-FR" sz="1000" baseline="0" dirty="0">
              <a:latin typeface="Titillium Web" panose="00000500000000000000" pitchFamily="2" charset="0"/>
            </a:endParaRPr>
          </a:p>
          <a:p>
            <a:r>
              <a:rPr lang="fr-FR" sz="1000" baseline="0" dirty="0">
                <a:latin typeface="Titillium Web" panose="00000500000000000000" pitchFamily="2" charset="0"/>
              </a:rPr>
              <a:t>Pour un changement assez radical et rapide</a:t>
            </a:r>
          </a:p>
          <a:p>
            <a:endParaRPr lang="fr-FR" sz="1000" baseline="0" dirty="0">
              <a:latin typeface="Titillium Web" panose="00000500000000000000" pitchFamily="2" charset="0"/>
            </a:endParaRPr>
          </a:p>
          <a:p>
            <a:r>
              <a:rPr lang="fr-FR" sz="1000" baseline="0" dirty="0">
                <a:latin typeface="Titillium Web" panose="00000500000000000000" pitchFamily="2" charset="0"/>
              </a:rPr>
              <a:t>Comme la démarche qui nous est chère des mouvements d’Eglise VOIR / JUGER / AGIR</a:t>
            </a:r>
            <a:endParaRPr lang="fr-FR" sz="1000" dirty="0">
              <a:latin typeface="Titillium Web" panose="00000500000000000000" pitchFamily="2" charset="0"/>
            </a:endParaRP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24</a:t>
            </a:fld>
            <a:endParaRPr lang="fr-FR"/>
          </a:p>
        </p:txBody>
      </p:sp>
    </p:spTree>
    <p:extLst>
      <p:ext uri="{BB962C8B-B14F-4D97-AF65-F5344CB8AC3E}">
        <p14:creationId xmlns:p14="http://schemas.microsoft.com/office/powerpoint/2010/main" val="3417756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JLS = Nous aimons la Création, nous l’avons compris et avons compris qu’il fallait se convertir, il</a:t>
            </a:r>
            <a:r>
              <a:rPr lang="fr-FR" sz="1000" baseline="0" dirty="0">
                <a:latin typeface="Titillium Web" panose="00000500000000000000" pitchFamily="2" charset="0"/>
              </a:rPr>
              <a:t> </a:t>
            </a:r>
            <a:r>
              <a:rPr lang="fr-FR" sz="1000" dirty="0">
                <a:latin typeface="Titillium Web" panose="00000500000000000000" pitchFamily="2" charset="0"/>
              </a:rPr>
              <a:t>faut maintenant nous engager.</a:t>
            </a:r>
          </a:p>
          <a:p>
            <a:r>
              <a:rPr lang="fr-FR" sz="1000" dirty="0">
                <a:latin typeface="Titillium Web" panose="00000500000000000000" pitchFamily="2" charset="0"/>
              </a:rPr>
              <a:t>Les partenaires s’engagent pour la mise en place de solutions durables. Nous, en</a:t>
            </a:r>
            <a:r>
              <a:rPr lang="fr-FR" sz="1000" baseline="0" dirty="0">
                <a:latin typeface="Titillium Web" panose="00000500000000000000" pitchFamily="2" charset="0"/>
              </a:rPr>
              <a:t> France, nous sommes engagés de porter la voix des partenaires, la voix des chrétiens sur cette question de l’écologie intégrale et de faire entendre les Clameurs de la Terre et des pauvres.</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25</a:t>
            </a:fld>
            <a:endParaRPr lang="fr-FR"/>
          </a:p>
        </p:txBody>
      </p:sp>
    </p:spTree>
    <p:extLst>
      <p:ext uri="{BB962C8B-B14F-4D97-AF65-F5344CB8AC3E}">
        <p14:creationId xmlns:p14="http://schemas.microsoft.com/office/powerpoint/2010/main" val="3602459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Bernard = § 91</a:t>
            </a:r>
          </a:p>
          <a:p>
            <a:endParaRPr lang="fr-FR" sz="1000" dirty="0">
              <a:latin typeface="Titillium Web" panose="00000500000000000000" pitchFamily="2" charset="0"/>
            </a:endParaRPr>
          </a:p>
          <a:p>
            <a:endParaRPr lang="fr-FR" sz="1000" dirty="0">
              <a:latin typeface="Titillium Web" panose="00000500000000000000" pitchFamily="2" charset="0"/>
            </a:endParaRP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26</a:t>
            </a:fld>
            <a:endParaRPr lang="fr-FR"/>
          </a:p>
        </p:txBody>
      </p:sp>
    </p:spTree>
    <p:extLst>
      <p:ext uri="{BB962C8B-B14F-4D97-AF65-F5344CB8AC3E}">
        <p14:creationId xmlns:p14="http://schemas.microsoft.com/office/powerpoint/2010/main" val="539374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Daniel</a:t>
            </a:r>
          </a:p>
        </p:txBody>
      </p:sp>
      <p:sp>
        <p:nvSpPr>
          <p:cNvPr id="4" name="Espace réservé du numéro de diapositive 3"/>
          <p:cNvSpPr>
            <a:spLocks noGrp="1"/>
          </p:cNvSpPr>
          <p:nvPr>
            <p:ph type="sldNum" sz="quarter" idx="10"/>
          </p:nvPr>
        </p:nvSpPr>
        <p:spPr/>
        <p:txBody>
          <a:bodyPr/>
          <a:lstStyle/>
          <a:p>
            <a:pPr>
              <a:defRPr/>
            </a:pPr>
            <a:fld id="{10DEB409-3B3D-894F-BE37-19C971DCA40B}" type="slidenum">
              <a:rPr lang="fr-FR" smtClean="0"/>
              <a:pPr>
                <a:defRPr/>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000" baseline="0" dirty="0">
              <a:latin typeface="Titillium Web" panose="00000500000000000000" pitchFamily="2" charset="0"/>
            </a:endParaRPr>
          </a:p>
          <a:p>
            <a:r>
              <a:rPr lang="fr-FR" sz="1000" kern="1200" dirty="0">
                <a:solidFill>
                  <a:schemeClr val="tx1"/>
                </a:solidFill>
                <a:effectLst/>
                <a:latin typeface="Titillium Web" panose="00000500000000000000" pitchFamily="2" charset="0"/>
                <a:ea typeface="+mn-ea"/>
                <a:cs typeface="+mn-cs"/>
              </a:rPr>
              <a:t>JLS = Poster de 100 X140 cm</a:t>
            </a:r>
            <a:endParaRPr lang="fr-FR" sz="1000" baseline="0" dirty="0">
              <a:latin typeface="Titillium Web" panose="00000500000000000000" pitchFamily="2" charset="0"/>
            </a:endParaRPr>
          </a:p>
          <a:p>
            <a:r>
              <a:rPr lang="fr-FR" sz="1000" baseline="0" dirty="0">
                <a:latin typeface="Titillium Web" panose="00000500000000000000" pitchFamily="2" charset="0"/>
              </a:rPr>
              <a:t>Il peut servir comme outil de méditation .</a:t>
            </a:r>
          </a:p>
          <a:p>
            <a:endParaRPr lang="fr-FR" sz="1000" baseline="0" dirty="0">
              <a:latin typeface="Titillium Web" panose="00000500000000000000" pitchFamily="2" charset="0"/>
            </a:endParaRPr>
          </a:p>
          <a:p>
            <a:r>
              <a:rPr lang="fr-FR" sz="1000" baseline="0" dirty="0">
                <a:latin typeface="Titillium Web" panose="00000500000000000000" pitchFamily="2" charset="0"/>
              </a:rPr>
              <a:t>=&gt; Des arbres en carton (d’il y a quelques années) sont encore disponibles – ils sont sinon à destination de la déchetterie</a:t>
            </a:r>
            <a:endParaRPr lang="fr-FR" sz="1000" dirty="0">
              <a:latin typeface="Titillium Web" panose="00000500000000000000" pitchFamily="2" charset="0"/>
            </a:endParaRP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28</a:t>
            </a:fld>
            <a:endParaRPr lang="fr-FR"/>
          </a:p>
        </p:txBody>
      </p:sp>
    </p:spTree>
    <p:extLst>
      <p:ext uri="{BB962C8B-B14F-4D97-AF65-F5344CB8AC3E}">
        <p14:creationId xmlns:p14="http://schemas.microsoft.com/office/powerpoint/2010/main" val="2782920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Bernard = Ce Cahier d’animation (orange – 28 pages) se distingue du Cahier Liturgique (bleu – 8 pages)</a:t>
            </a:r>
            <a:r>
              <a:rPr lang="fr-FR" sz="1000" baseline="0" dirty="0">
                <a:latin typeface="Titillium Web" panose="00000500000000000000" pitchFamily="2" charset="0"/>
              </a:rPr>
              <a:t>, déjà par sa couleur.</a:t>
            </a:r>
          </a:p>
          <a:p>
            <a:endParaRPr lang="fr-FR" sz="1000" baseline="0" dirty="0">
              <a:latin typeface="Titillium Web" panose="00000500000000000000" pitchFamily="2" charset="0"/>
            </a:endParaRPr>
          </a:p>
          <a:p>
            <a:r>
              <a:rPr lang="fr-FR" sz="1000" baseline="0" dirty="0">
                <a:latin typeface="Titillium Web" panose="00000500000000000000" pitchFamily="2" charset="0"/>
              </a:rPr>
              <a:t>Il s’adresse aux bénévoles du CCFD-DT, des équipes d’aumônerie, (aussi de pastorale…) et va permettre à </a:t>
            </a:r>
            <a:r>
              <a:rPr lang="fr-FR" sz="1000" baseline="0" dirty="0" err="1">
                <a:latin typeface="Titillium Web" panose="00000500000000000000" pitchFamily="2" charset="0"/>
              </a:rPr>
              <a:t>chacun-e</a:t>
            </a:r>
            <a:r>
              <a:rPr lang="fr-FR" sz="1000" baseline="0" dirty="0">
                <a:latin typeface="Titillium Web" panose="00000500000000000000" pitchFamily="2" charset="0"/>
              </a:rPr>
              <a:t> de préparer, d’animer toutes sortes de choses</a:t>
            </a:r>
          </a:p>
          <a:p>
            <a:endParaRPr lang="fr-FR" sz="1000" baseline="0" dirty="0">
              <a:latin typeface="Titillium Web" panose="00000500000000000000" pitchFamily="2" charset="0"/>
            </a:endParaRPr>
          </a:p>
          <a:p>
            <a:r>
              <a:rPr lang="fr-FR" sz="1000" baseline="0" dirty="0">
                <a:latin typeface="Titillium Web" panose="00000500000000000000" pitchFamily="2" charset="0"/>
              </a:rPr>
              <a:t>Vous y trouverez :</a:t>
            </a:r>
          </a:p>
          <a:p>
            <a:pPr marL="171450" indent="-171450">
              <a:buFontTx/>
              <a:buChar char="-"/>
            </a:pPr>
            <a:r>
              <a:rPr lang="fr-FR" sz="1000" baseline="0" dirty="0">
                <a:latin typeface="Titillium Web" panose="00000500000000000000" pitchFamily="2" charset="0"/>
              </a:rPr>
              <a:t>Un édito du Père Bertrand Gournay, notre nouvel aumônier national</a:t>
            </a:r>
          </a:p>
          <a:p>
            <a:pPr marL="171450" indent="-171450">
              <a:buFontTx/>
              <a:buChar char="-"/>
            </a:pPr>
            <a:r>
              <a:rPr lang="fr-FR" sz="1000" baseline="0" dirty="0">
                <a:latin typeface="Titillium Web" panose="00000500000000000000" pitchFamily="2" charset="0"/>
              </a:rPr>
              <a:t>Une contribution d’Elena </a:t>
            </a:r>
            <a:r>
              <a:rPr lang="fr-FR" sz="1000" baseline="0" dirty="0" err="1">
                <a:latin typeface="Titillium Web" panose="00000500000000000000" pitchFamily="2" charset="0"/>
              </a:rPr>
              <a:t>Lasida</a:t>
            </a:r>
            <a:r>
              <a:rPr lang="fr-FR" sz="1000" baseline="0" dirty="0">
                <a:latin typeface="Titillium Web" panose="00000500000000000000" pitchFamily="2" charset="0"/>
              </a:rPr>
              <a:t> autour de la réflexion « Habiter la maison commune »</a:t>
            </a:r>
          </a:p>
          <a:p>
            <a:pPr marL="171450" indent="-171450">
              <a:buFontTx/>
              <a:buChar char="-"/>
            </a:pPr>
            <a:r>
              <a:rPr lang="fr-FR" sz="1000" baseline="0" dirty="0">
                <a:latin typeface="Titillium Web" panose="00000500000000000000" pitchFamily="2" charset="0"/>
              </a:rPr>
              <a:t>Un texte de Dominique Rouyer, la secrétaire nationale du CCFD-Terre Solidaire, sur les 60 ans</a:t>
            </a:r>
          </a:p>
          <a:p>
            <a:pPr marL="0" indent="0">
              <a:buFontTx/>
              <a:buNone/>
            </a:pPr>
            <a:r>
              <a:rPr lang="fr-FR" sz="1000" baseline="0" dirty="0">
                <a:latin typeface="Titillium Web" panose="00000500000000000000" pitchFamily="2" charset="0"/>
              </a:rPr>
              <a:t>Et à chaque étape, une présentation plus grande d’un partenaire</a:t>
            </a:r>
          </a:p>
          <a:p>
            <a:pPr marL="0" marR="0" lvl="0" indent="0" algn="l" defTabSz="566738" rtl="0" eaLnBrk="0" fontAlgn="base" latinLnBrk="0" hangingPunct="0">
              <a:lnSpc>
                <a:spcPct val="100000"/>
              </a:lnSpc>
              <a:spcBef>
                <a:spcPct val="30000"/>
              </a:spcBef>
              <a:spcAft>
                <a:spcPct val="0"/>
              </a:spcAft>
              <a:buClrTx/>
              <a:buSzTx/>
              <a:buFontTx/>
              <a:buNone/>
              <a:tabLst/>
              <a:defRPr/>
            </a:pPr>
            <a:r>
              <a:rPr lang="fr-FR" sz="1000" baseline="0" dirty="0">
                <a:latin typeface="Titillium Web" panose="00000500000000000000" pitchFamily="2" charset="0"/>
              </a:rPr>
              <a:t>+ une fiche d’animation -</a:t>
            </a:r>
            <a:endParaRPr lang="fr-FR" sz="1000" dirty="0">
              <a:latin typeface="Titillium Web" panose="00000500000000000000" pitchFamily="2" charset="0"/>
            </a:endParaRPr>
          </a:p>
          <a:p>
            <a:pPr marL="0" indent="0">
              <a:buFontTx/>
              <a:buNone/>
            </a:pPr>
            <a:endParaRPr lang="fr-FR" sz="1000" baseline="0" dirty="0">
              <a:latin typeface="Titillium Web" panose="00000500000000000000" pitchFamily="2" charset="0"/>
            </a:endParaRP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29</a:t>
            </a:fld>
            <a:endParaRPr lang="fr-FR"/>
          </a:p>
        </p:txBody>
      </p:sp>
    </p:spTree>
    <p:extLst>
      <p:ext uri="{BB962C8B-B14F-4D97-AF65-F5344CB8AC3E}">
        <p14:creationId xmlns:p14="http://schemas.microsoft.com/office/powerpoint/2010/main" val="40735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JLS = Nous sommes dans la continuité du Carême 2020 « CONTRE LA FAIM, l’heure</a:t>
            </a:r>
            <a:r>
              <a:rPr lang="fr-FR" sz="1000" baseline="0" dirty="0">
                <a:latin typeface="Titillium Web" panose="00000500000000000000" pitchFamily="2" charset="0"/>
              </a:rPr>
              <a:t> de l’écologie intégrale à sonné ».</a:t>
            </a:r>
          </a:p>
          <a:p>
            <a:r>
              <a:rPr lang="fr-FR" sz="1000" baseline="0" dirty="0">
                <a:latin typeface="Titillium Web" panose="00000500000000000000" pitchFamily="2" charset="0"/>
              </a:rPr>
              <a:t>Le thème sera : « nous habitons tous la même maison »</a:t>
            </a:r>
          </a:p>
          <a:p>
            <a:r>
              <a:rPr lang="fr-FR" sz="1000" baseline="0" dirty="0">
                <a:latin typeface="Titillium Web" panose="00000500000000000000" pitchFamily="2" charset="0"/>
              </a:rPr>
              <a:t>Citation :  Laudato Si, § 92 (repris sur le poster</a:t>
            </a:r>
            <a:r>
              <a:rPr lang="fr-FR" sz="1000" i="1" baseline="0" dirty="0">
                <a:latin typeface="Titillium Web" panose="00000500000000000000" pitchFamily="2" charset="0"/>
              </a:rPr>
              <a:t>) à lire</a:t>
            </a:r>
            <a:endParaRPr lang="fr-FR" sz="1000" i="1" dirty="0">
              <a:latin typeface="Titillium Web" panose="00000500000000000000" pitchFamily="2" charset="0"/>
            </a:endParaRP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3</a:t>
            </a:fld>
            <a:endParaRPr lang="fr-FR"/>
          </a:p>
        </p:txBody>
      </p:sp>
    </p:spTree>
    <p:extLst>
      <p:ext uri="{BB962C8B-B14F-4D97-AF65-F5344CB8AC3E}">
        <p14:creationId xmlns:p14="http://schemas.microsoft.com/office/powerpoint/2010/main" val="389732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JLS = Dans le Cahier d’Animation présentation de 4 partenaires</a:t>
            </a:r>
          </a:p>
          <a:p>
            <a:pPr marL="0" marR="0" lvl="0" indent="0" algn="l" defTabSz="566738" rtl="0" eaLnBrk="0" fontAlgn="base" latinLnBrk="0" hangingPunct="0">
              <a:lnSpc>
                <a:spcPct val="100000"/>
              </a:lnSpc>
              <a:spcBef>
                <a:spcPct val="30000"/>
              </a:spcBef>
              <a:spcAft>
                <a:spcPct val="0"/>
              </a:spcAft>
              <a:buClrTx/>
              <a:buSzTx/>
              <a:buFontTx/>
              <a:buNone/>
              <a:tabLst/>
              <a:defRPr/>
            </a:pPr>
            <a:r>
              <a:rPr lang="fr-FR" sz="800" dirty="0">
                <a:latin typeface="Titillium Web" panose="00000500000000000000" pitchFamily="2" charset="0"/>
              </a:rPr>
              <a:t>L’association IDAM (</a:t>
            </a:r>
            <a:r>
              <a:rPr lang="fr-FR" sz="800" dirty="0" err="1">
                <a:latin typeface="Titillium Web" panose="00000500000000000000" pitchFamily="2" charset="0"/>
              </a:rPr>
              <a:t>Integral</a:t>
            </a:r>
            <a:r>
              <a:rPr lang="fr-FR" sz="800" dirty="0">
                <a:latin typeface="Titillium Web" panose="00000500000000000000" pitchFamily="2" charset="0"/>
              </a:rPr>
              <a:t> </a:t>
            </a:r>
            <a:r>
              <a:rPr lang="fr-FR" sz="800" dirty="0" err="1">
                <a:latin typeface="Titillium Web" panose="00000500000000000000" pitchFamily="2" charset="0"/>
              </a:rPr>
              <a:t>Development</a:t>
            </a:r>
            <a:r>
              <a:rPr lang="fr-FR" sz="800" dirty="0">
                <a:latin typeface="Titillium Web" panose="00000500000000000000" pitchFamily="2" charset="0"/>
              </a:rPr>
              <a:t> Action of </a:t>
            </a:r>
            <a:r>
              <a:rPr lang="fr-FR" sz="800" dirty="0" err="1">
                <a:latin typeface="Titillium Web" panose="00000500000000000000" pitchFamily="2" charset="0"/>
              </a:rPr>
              <a:t>Mynia</a:t>
            </a:r>
            <a:r>
              <a:rPr lang="fr-FR" sz="800" dirty="0">
                <a:latin typeface="Titillium Web" panose="00000500000000000000" pitchFamily="2" charset="0"/>
              </a:rPr>
              <a:t>) intervient en Égypte sur l’agriculture.</a:t>
            </a:r>
          </a:p>
          <a:p>
            <a:endParaRPr lang="fr-FR" sz="1000" dirty="0">
              <a:latin typeface="Titillium Web" panose="00000500000000000000" pitchFamily="2" charset="0"/>
            </a:endParaRPr>
          </a:p>
          <a:p>
            <a:pPr marL="0" marR="0" lvl="0" indent="0" algn="l" defTabSz="566738" rtl="0" eaLnBrk="0" fontAlgn="base" latinLnBrk="0" hangingPunct="0">
              <a:lnSpc>
                <a:spcPct val="100000"/>
              </a:lnSpc>
              <a:spcBef>
                <a:spcPct val="30000"/>
              </a:spcBef>
              <a:spcAft>
                <a:spcPct val="0"/>
              </a:spcAft>
              <a:buClrTx/>
              <a:buSzTx/>
              <a:buFontTx/>
              <a:buNone/>
              <a:tabLst/>
              <a:defRPr/>
            </a:pPr>
            <a:r>
              <a:rPr lang="fr-FR" sz="800" dirty="0">
                <a:latin typeface="Titillium Web" panose="00000500000000000000" pitchFamily="2" charset="0"/>
              </a:rPr>
              <a:t>IRDF (Integrated Rural </a:t>
            </a:r>
            <a:r>
              <a:rPr lang="fr-FR" sz="800" dirty="0" err="1">
                <a:latin typeface="Titillium Web" panose="00000500000000000000" pitchFamily="2" charset="0"/>
              </a:rPr>
              <a:t>Development</a:t>
            </a:r>
            <a:r>
              <a:rPr lang="fr-FR" sz="800" dirty="0">
                <a:latin typeface="Titillium Web" panose="00000500000000000000" pitchFamily="2" charset="0"/>
              </a:rPr>
              <a:t> </a:t>
            </a:r>
            <a:r>
              <a:rPr lang="fr-FR" sz="800" dirty="0" err="1">
                <a:latin typeface="Titillium Web" panose="00000500000000000000" pitchFamily="2" charset="0"/>
              </a:rPr>
              <a:t>Foundation</a:t>
            </a:r>
            <a:r>
              <a:rPr lang="fr-FR" sz="800" dirty="0">
                <a:latin typeface="Titillium Web" panose="00000500000000000000" pitchFamily="2" charset="0"/>
              </a:rPr>
              <a:t>) est une ONG d’appui basée à Manille  depuis 1989, dont la mission principale vise à renforcer les capacités du monde paysan afin de défendre l’agriculture familiale et la promotion de l’agro-écologie.</a:t>
            </a:r>
          </a:p>
          <a:p>
            <a:endParaRPr lang="fr-FR" sz="1000" dirty="0">
              <a:latin typeface="Titillium Web" panose="00000500000000000000" pitchFamily="2" charset="0"/>
            </a:endParaRPr>
          </a:p>
          <a:p>
            <a:pPr marL="0" marR="0" lvl="0" indent="0" algn="l" defTabSz="566738" rtl="0" eaLnBrk="0" fontAlgn="base" latinLnBrk="0" hangingPunct="0">
              <a:lnSpc>
                <a:spcPct val="100000"/>
              </a:lnSpc>
              <a:spcBef>
                <a:spcPct val="30000"/>
              </a:spcBef>
              <a:spcAft>
                <a:spcPct val="0"/>
              </a:spcAft>
              <a:buClrTx/>
              <a:buSzTx/>
              <a:buFontTx/>
              <a:buNone/>
              <a:tabLst/>
              <a:defRPr/>
            </a:pPr>
            <a:r>
              <a:rPr lang="fr-FR" sz="800" dirty="0">
                <a:latin typeface="Titillium Web" panose="00000500000000000000" pitchFamily="2" charset="0"/>
              </a:rPr>
              <a:t>L’Institut Bartolomé de las Casas (IBC) est engagé au Pérou pour l’accompagnement et la formation des communautés dans le respect de la doctrine sociale de l’Église, notamment la place de la femme</a:t>
            </a:r>
          </a:p>
          <a:p>
            <a:endParaRPr lang="fr-FR" sz="800" dirty="0">
              <a:latin typeface="Titillium Web" panose="00000500000000000000" pitchFamily="2" charset="0"/>
            </a:endParaRPr>
          </a:p>
          <a:p>
            <a:r>
              <a:rPr lang="fr-FR" sz="800" dirty="0" err="1">
                <a:latin typeface="Titillium Web" panose="00000500000000000000" pitchFamily="2" charset="0"/>
              </a:rPr>
              <a:t>Earthlore</a:t>
            </a:r>
            <a:r>
              <a:rPr lang="fr-FR" sz="800" dirty="0">
                <a:latin typeface="Titillium Web" panose="00000500000000000000" pitchFamily="2" charset="0"/>
              </a:rPr>
              <a:t> </a:t>
            </a:r>
            <a:r>
              <a:rPr lang="fr-FR" sz="800" dirty="0" err="1">
                <a:latin typeface="Titillium Web" panose="00000500000000000000" pitchFamily="2" charset="0"/>
              </a:rPr>
              <a:t>Foundation</a:t>
            </a:r>
            <a:r>
              <a:rPr lang="fr-FR" sz="800" dirty="0">
                <a:latin typeface="Titillium Web" panose="00000500000000000000" pitchFamily="2" charset="0"/>
              </a:rPr>
              <a:t> travaille en Afrique du Sud et au Zimbabwe. Son approche s’inspire des connaissances écologiques et sociales issues de systèmes et traditions ancestraux.</a:t>
            </a:r>
          </a:p>
          <a:p>
            <a:endParaRPr lang="fr-FR" sz="1000" dirty="0">
              <a:latin typeface="Titillium Web" panose="00000500000000000000" pitchFamily="2" charset="0"/>
            </a:endParaRPr>
          </a:p>
          <a:p>
            <a:r>
              <a:rPr lang="fr-FR" sz="1000" dirty="0">
                <a:latin typeface="Titillium Web" panose="00000500000000000000" pitchFamily="2" charset="0"/>
              </a:rPr>
              <a:t>Tout est lié !</a:t>
            </a:r>
          </a:p>
        </p:txBody>
      </p:sp>
      <p:sp>
        <p:nvSpPr>
          <p:cNvPr id="4" name="Espace réservé du numéro de diapositive 3"/>
          <p:cNvSpPr>
            <a:spLocks noGrp="1"/>
          </p:cNvSpPr>
          <p:nvPr>
            <p:ph type="sldNum" sz="quarter" idx="10"/>
          </p:nvPr>
        </p:nvSpPr>
        <p:spPr/>
        <p:txBody>
          <a:bodyPr/>
          <a:lstStyle/>
          <a:p>
            <a:pPr>
              <a:defRPr/>
            </a:pPr>
            <a:fld id="{10DEB409-3B3D-894F-BE37-19C971DCA40B}" type="slidenum">
              <a:rPr lang="fr-FR" smtClean="0"/>
              <a:pPr>
                <a:defRPr/>
              </a:pPr>
              <a:t>30</a:t>
            </a:fld>
            <a:endParaRPr lang="fr-FR"/>
          </a:p>
        </p:txBody>
      </p:sp>
    </p:spTree>
    <p:extLst>
      <p:ext uri="{BB962C8B-B14F-4D97-AF65-F5344CB8AC3E}">
        <p14:creationId xmlns:p14="http://schemas.microsoft.com/office/powerpoint/2010/main" val="2842111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Bernard =</a:t>
            </a:r>
          </a:p>
          <a:p>
            <a:r>
              <a:rPr lang="fr-FR" sz="1000" dirty="0">
                <a:latin typeface="Titillium Web" panose="00000500000000000000" pitchFamily="2" charset="0"/>
              </a:rPr>
              <a:t>Tout est lié !</a:t>
            </a:r>
          </a:p>
        </p:txBody>
      </p:sp>
      <p:sp>
        <p:nvSpPr>
          <p:cNvPr id="4" name="Espace réservé du numéro de diapositive 3"/>
          <p:cNvSpPr>
            <a:spLocks noGrp="1"/>
          </p:cNvSpPr>
          <p:nvPr>
            <p:ph type="sldNum" sz="quarter" idx="10"/>
          </p:nvPr>
        </p:nvSpPr>
        <p:spPr/>
        <p:txBody>
          <a:bodyPr/>
          <a:lstStyle/>
          <a:p>
            <a:pPr>
              <a:defRPr/>
            </a:pPr>
            <a:fld id="{10DEB409-3B3D-894F-BE37-19C971DCA40B}" type="slidenum">
              <a:rPr lang="fr-FR" smtClean="0"/>
              <a:pPr>
                <a:defRPr/>
              </a:pPr>
              <a:t>31</a:t>
            </a:fld>
            <a:endParaRPr lang="fr-FR"/>
          </a:p>
        </p:txBody>
      </p:sp>
    </p:spTree>
    <p:extLst>
      <p:ext uri="{BB962C8B-B14F-4D97-AF65-F5344CB8AC3E}">
        <p14:creationId xmlns:p14="http://schemas.microsoft.com/office/powerpoint/2010/main" val="3887344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JLS = On commence à le connaître</a:t>
            </a:r>
            <a:r>
              <a:rPr lang="fr-FR" sz="1000" baseline="0" dirty="0">
                <a:latin typeface="Titillium Web" panose="00000500000000000000" pitchFamily="2" charset="0"/>
              </a:rPr>
              <a:t> ! Même structure que les 2 années précédentes,</a:t>
            </a:r>
          </a:p>
          <a:p>
            <a:r>
              <a:rPr lang="fr-FR" sz="1000" baseline="0" dirty="0">
                <a:latin typeface="Titillium Web" panose="00000500000000000000" pitchFamily="2" charset="0"/>
              </a:rPr>
              <a:t>Peut être glissé dans la poche</a:t>
            </a:r>
          </a:p>
          <a:p>
            <a:endParaRPr lang="fr-FR" sz="1000" baseline="0" dirty="0">
              <a:latin typeface="Titillium Web" panose="00000500000000000000" pitchFamily="2" charset="0"/>
            </a:endParaRPr>
          </a:p>
          <a:p>
            <a:r>
              <a:rPr lang="fr-FR" sz="1000" baseline="0" dirty="0">
                <a:latin typeface="Titillium Web" panose="00000500000000000000" pitchFamily="2" charset="0"/>
              </a:rPr>
              <a:t>À destination de la communauté paroissiale, de groupes de prière, de familles…</a:t>
            </a:r>
          </a:p>
          <a:p>
            <a:r>
              <a:rPr lang="fr-FR" sz="1000" baseline="0" dirty="0">
                <a:latin typeface="Titillium Web" panose="00000500000000000000" pitchFamily="2" charset="0"/>
              </a:rPr>
              <a:t>Pour soi, pour les 5 dimanches de Carême.</a:t>
            </a:r>
          </a:p>
          <a:p>
            <a:endParaRPr lang="fr-FR" sz="1000" baseline="0" dirty="0">
              <a:latin typeface="Titillium Web" panose="00000500000000000000" pitchFamily="2" charset="0"/>
            </a:endParaRPr>
          </a:p>
          <a:p>
            <a:r>
              <a:rPr lang="fr-FR" sz="1000" baseline="0" dirty="0">
                <a:latin typeface="Titillium Web" panose="00000500000000000000" pitchFamily="2" charset="0"/>
              </a:rPr>
              <a:t>On y retrouve :</a:t>
            </a:r>
          </a:p>
          <a:p>
            <a:pPr marL="171450" indent="-171450">
              <a:buFontTx/>
              <a:buChar char="-"/>
            </a:pPr>
            <a:r>
              <a:rPr lang="fr-FR" sz="1000" baseline="0" dirty="0">
                <a:latin typeface="Titillium Web" panose="00000500000000000000" pitchFamily="2" charset="0"/>
              </a:rPr>
              <a:t>Les références de tous les textes des 5 premiers dimanches de carême</a:t>
            </a:r>
          </a:p>
          <a:p>
            <a:pPr marL="171450" indent="-171450">
              <a:buFontTx/>
              <a:buChar char="-"/>
            </a:pPr>
            <a:r>
              <a:rPr lang="fr-FR" sz="1000" baseline="0" dirty="0">
                <a:latin typeface="Titillium Web" panose="00000500000000000000" pitchFamily="2" charset="0"/>
              </a:rPr>
              <a:t>La thématique</a:t>
            </a:r>
          </a:p>
          <a:p>
            <a:pPr marL="171450" indent="-171450">
              <a:buFontTx/>
              <a:buChar char="-"/>
            </a:pPr>
            <a:r>
              <a:rPr lang="fr-FR" sz="1000" baseline="0" dirty="0">
                <a:latin typeface="Titillium Web" panose="00000500000000000000" pitchFamily="2" charset="0"/>
              </a:rPr>
              <a:t>La méditation de Dominique Lang</a:t>
            </a:r>
          </a:p>
          <a:p>
            <a:pPr marL="171450" indent="-171450">
              <a:buFontTx/>
              <a:buChar char="-"/>
            </a:pPr>
            <a:r>
              <a:rPr lang="fr-FR" sz="1000" baseline="0" dirty="0">
                <a:latin typeface="Titillium Web" panose="00000500000000000000" pitchFamily="2" charset="0"/>
              </a:rPr>
              <a:t>Un questionnement, individuel et en équipe</a:t>
            </a:r>
          </a:p>
          <a:p>
            <a:pPr marL="171450" indent="-171450">
              <a:buFontTx/>
              <a:buChar char="-"/>
            </a:pPr>
            <a:r>
              <a:rPr lang="fr-FR" sz="1000" baseline="0" dirty="0">
                <a:latin typeface="Titillium Web" panose="00000500000000000000" pitchFamily="2" charset="0"/>
              </a:rPr>
              <a:t>Une prière / un chant… pour rendre grâce</a:t>
            </a:r>
          </a:p>
          <a:p>
            <a:pPr marL="0" indent="0">
              <a:buFontTx/>
              <a:buNone/>
            </a:pPr>
            <a:endParaRPr lang="fr-FR" sz="1000" baseline="0" dirty="0">
              <a:latin typeface="Titillium Web" panose="00000500000000000000" pitchFamily="2" charset="0"/>
            </a:endParaRPr>
          </a:p>
          <a:p>
            <a:endParaRPr lang="fr-FR" sz="1000" dirty="0">
              <a:latin typeface="Titillium Web" panose="00000500000000000000" pitchFamily="2" charset="0"/>
            </a:endParaRP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32</a:t>
            </a:fld>
            <a:endParaRPr lang="fr-FR"/>
          </a:p>
        </p:txBody>
      </p:sp>
    </p:spTree>
    <p:extLst>
      <p:ext uri="{BB962C8B-B14F-4D97-AF65-F5344CB8AC3E}">
        <p14:creationId xmlns:p14="http://schemas.microsoft.com/office/powerpoint/2010/main" val="314656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Bernard = Le 5</a:t>
            </a:r>
            <a:r>
              <a:rPr lang="fr-FR" sz="1000" baseline="30000" dirty="0">
                <a:latin typeface="Titillium Web" panose="00000500000000000000" pitchFamily="2" charset="0"/>
              </a:rPr>
              <a:t>ème</a:t>
            </a:r>
            <a:r>
              <a:rPr lang="fr-FR" sz="1000" dirty="0">
                <a:latin typeface="Titillium Web" panose="00000500000000000000" pitchFamily="2" charset="0"/>
              </a:rPr>
              <a:t> dimanche de Carême pourrait être l’occasion – si vous vous en saisissez - de faire entendre cette célébration des 60 ans. Le combat du</a:t>
            </a:r>
            <a:r>
              <a:rPr lang="fr-FR" sz="1000" baseline="0" dirty="0">
                <a:latin typeface="Titillium Web" panose="00000500000000000000" pitchFamily="2" charset="0"/>
              </a:rPr>
              <a:t> CCFD-Terre Solidaire ne s’arrête pas malheureusement mais permet de voir :</a:t>
            </a:r>
          </a:p>
          <a:p>
            <a:r>
              <a:rPr lang="fr-FR" sz="1000" baseline="0" dirty="0">
                <a:latin typeface="Titillium Web" panose="00000500000000000000" pitchFamily="2" charset="0"/>
              </a:rPr>
              <a:t>60 ans de générosité</a:t>
            </a:r>
          </a:p>
          <a:p>
            <a:r>
              <a:rPr lang="fr-FR" sz="1000" baseline="0" dirty="0">
                <a:latin typeface="Titillium Web" panose="00000500000000000000" pitchFamily="2" charset="0"/>
              </a:rPr>
              <a:t>60 ans de liens forts créés grâce au partenariat</a:t>
            </a:r>
          </a:p>
          <a:p>
            <a:r>
              <a:rPr lang="fr-FR" sz="1000" baseline="0" dirty="0">
                <a:latin typeface="Titillium Web" panose="00000500000000000000" pitchFamily="2" charset="0"/>
              </a:rPr>
              <a:t>60 ans de réussites à travers le monde</a:t>
            </a:r>
            <a:endParaRPr lang="fr-FR" sz="1000" dirty="0">
              <a:latin typeface="Titillium Web" panose="00000500000000000000" pitchFamily="2" charset="0"/>
            </a:endParaRPr>
          </a:p>
          <a:p>
            <a:endParaRPr lang="fr-FR" sz="1000" dirty="0">
              <a:latin typeface="Titillium Web" panose="00000500000000000000" pitchFamily="2" charset="0"/>
            </a:endParaRP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33</a:t>
            </a:fld>
            <a:endParaRPr lang="fr-FR"/>
          </a:p>
        </p:txBody>
      </p:sp>
    </p:spTree>
    <p:extLst>
      <p:ext uri="{BB962C8B-B14F-4D97-AF65-F5344CB8AC3E}">
        <p14:creationId xmlns:p14="http://schemas.microsoft.com/office/powerpoint/2010/main" val="3989606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JLS = Le 5</a:t>
            </a:r>
            <a:r>
              <a:rPr lang="fr-FR" sz="1000" baseline="30000" dirty="0">
                <a:latin typeface="Titillium Web" panose="00000500000000000000" pitchFamily="2" charset="0"/>
              </a:rPr>
              <a:t>ème</a:t>
            </a:r>
            <a:r>
              <a:rPr lang="fr-FR" sz="1000" dirty="0">
                <a:latin typeface="Titillium Web" panose="00000500000000000000" pitchFamily="2" charset="0"/>
              </a:rPr>
              <a:t> dimanche de Carême pourrait être l’occasion – si vous vous en saisissez - de faire entendre cette célébration des 60 ans. Le combat du</a:t>
            </a:r>
            <a:r>
              <a:rPr lang="fr-FR" sz="1000" baseline="0" dirty="0">
                <a:latin typeface="Titillium Web" panose="00000500000000000000" pitchFamily="2" charset="0"/>
              </a:rPr>
              <a:t> CCFD-Terre Solidaire ne s’arrête pas malheureusement mais permet de voir :</a:t>
            </a:r>
          </a:p>
          <a:p>
            <a:r>
              <a:rPr lang="fr-FR" sz="1000" baseline="0" dirty="0">
                <a:latin typeface="Titillium Web" panose="00000500000000000000" pitchFamily="2" charset="0"/>
              </a:rPr>
              <a:t>60 ans de générosité</a:t>
            </a:r>
          </a:p>
          <a:p>
            <a:r>
              <a:rPr lang="fr-FR" sz="1000" baseline="0" dirty="0">
                <a:latin typeface="Titillium Web" panose="00000500000000000000" pitchFamily="2" charset="0"/>
              </a:rPr>
              <a:t>60 ans de liens forts créés grâce au partenariat</a:t>
            </a:r>
          </a:p>
          <a:p>
            <a:r>
              <a:rPr lang="fr-FR" sz="1000" baseline="0" dirty="0">
                <a:latin typeface="Titillium Web" panose="00000500000000000000" pitchFamily="2" charset="0"/>
              </a:rPr>
              <a:t>60 ans de réussites à travers le monde</a:t>
            </a:r>
            <a:endParaRPr lang="fr-FR" sz="1000" dirty="0">
              <a:latin typeface="Titillium Web" panose="00000500000000000000" pitchFamily="2" charset="0"/>
            </a:endParaRPr>
          </a:p>
          <a:p>
            <a:endParaRPr lang="fr-FR" sz="1000" dirty="0">
              <a:latin typeface="Titillium Web" panose="00000500000000000000" pitchFamily="2" charset="0"/>
            </a:endParaRP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34</a:t>
            </a:fld>
            <a:endParaRPr lang="fr-FR"/>
          </a:p>
        </p:txBody>
      </p:sp>
    </p:spTree>
    <p:extLst>
      <p:ext uri="{BB962C8B-B14F-4D97-AF65-F5344CB8AC3E}">
        <p14:creationId xmlns:p14="http://schemas.microsoft.com/office/powerpoint/2010/main" val="2833229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Bernard, </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35</a:t>
            </a:fld>
            <a:endParaRPr lang="fr-FR"/>
          </a:p>
        </p:txBody>
      </p:sp>
    </p:spTree>
    <p:extLst>
      <p:ext uri="{BB962C8B-B14F-4D97-AF65-F5344CB8AC3E}">
        <p14:creationId xmlns:p14="http://schemas.microsoft.com/office/powerpoint/2010/main" val="2001033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JLS</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36</a:t>
            </a:fld>
            <a:endParaRPr lang="fr-FR"/>
          </a:p>
        </p:txBody>
      </p:sp>
    </p:spTree>
    <p:extLst>
      <p:ext uri="{BB962C8B-B14F-4D97-AF65-F5344CB8AC3E}">
        <p14:creationId xmlns:p14="http://schemas.microsoft.com/office/powerpoint/2010/main" val="4164343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Bernard = lire</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37</a:t>
            </a:fld>
            <a:endParaRPr lang="fr-FR"/>
          </a:p>
        </p:txBody>
      </p:sp>
    </p:spTree>
    <p:extLst>
      <p:ext uri="{BB962C8B-B14F-4D97-AF65-F5344CB8AC3E}">
        <p14:creationId xmlns:p14="http://schemas.microsoft.com/office/powerpoint/2010/main" val="4262211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Elise =</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38</a:t>
            </a:fld>
            <a:endParaRPr lang="fr-FR"/>
          </a:p>
        </p:txBody>
      </p:sp>
    </p:spTree>
    <p:extLst>
      <p:ext uri="{BB962C8B-B14F-4D97-AF65-F5344CB8AC3E}">
        <p14:creationId xmlns:p14="http://schemas.microsoft.com/office/powerpoint/2010/main" val="2860246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0DEB409-3B3D-894F-BE37-19C971DCA40B}" type="slidenum">
              <a:rPr lang="fr-FR" smtClean="0"/>
              <a:pPr>
                <a:defRPr/>
              </a:pPr>
              <a:t>39</a:t>
            </a:fld>
            <a:endParaRPr lang="fr-FR"/>
          </a:p>
        </p:txBody>
      </p:sp>
    </p:spTree>
    <p:extLst>
      <p:ext uri="{BB962C8B-B14F-4D97-AF65-F5344CB8AC3E}">
        <p14:creationId xmlns:p14="http://schemas.microsoft.com/office/powerpoint/2010/main" val="297835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aseline="0" dirty="0">
                <a:latin typeface="Titillium Web" panose="00000500000000000000" pitchFamily="2" charset="0"/>
              </a:rPr>
              <a:t>Bernard= Deux axes qui guident ce Carême :</a:t>
            </a:r>
          </a:p>
          <a:p>
            <a:endParaRPr lang="fr-FR" sz="1000" baseline="0" dirty="0">
              <a:latin typeface="Titillium Web" panose="00000500000000000000" pitchFamily="2" charset="0"/>
            </a:endParaRPr>
          </a:p>
          <a:p>
            <a:pPr>
              <a:buFontTx/>
              <a:buChar char="-"/>
            </a:pPr>
            <a:r>
              <a:rPr lang="fr-FR" sz="1000" baseline="0" dirty="0">
                <a:latin typeface="Titillium Web" panose="00000500000000000000" pitchFamily="2" charset="0"/>
              </a:rPr>
              <a:t> Cri de la terre et cri des pauvres,</a:t>
            </a:r>
          </a:p>
          <a:p>
            <a:pPr>
              <a:buFontTx/>
              <a:buChar char="-"/>
            </a:pPr>
            <a:endParaRPr lang="fr-FR" sz="1000" baseline="0" dirty="0">
              <a:latin typeface="Titillium Web" panose="00000500000000000000" pitchFamily="2" charset="0"/>
            </a:endParaRPr>
          </a:p>
          <a:p>
            <a:pPr>
              <a:buFontTx/>
              <a:buNone/>
            </a:pPr>
            <a:r>
              <a:rPr lang="fr-FR" sz="1000" baseline="0" dirty="0">
                <a:latin typeface="Titillium Web" panose="00000500000000000000" pitchFamily="2" charset="0"/>
              </a:rPr>
              <a:t>- Une seule crise socio-environnementale</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4</a:t>
            </a:fld>
            <a:endParaRPr lang="fr-FR"/>
          </a:p>
        </p:txBody>
      </p:sp>
    </p:spTree>
    <p:extLst>
      <p:ext uri="{BB962C8B-B14F-4D97-AF65-F5344CB8AC3E}">
        <p14:creationId xmlns:p14="http://schemas.microsoft.com/office/powerpoint/2010/main" val="167946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Titillium Web" panose="00000500000000000000" pitchFamily="2" charset="0"/>
              </a:rPr>
              <a:t>JLS = </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5</a:t>
            </a:fld>
            <a:endParaRPr lang="fr-FR"/>
          </a:p>
        </p:txBody>
      </p:sp>
    </p:spTree>
    <p:extLst>
      <p:ext uri="{BB962C8B-B14F-4D97-AF65-F5344CB8AC3E}">
        <p14:creationId xmlns:p14="http://schemas.microsoft.com/office/powerpoint/2010/main" val="1649521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566738" rtl="0" eaLnBrk="0" fontAlgn="base" latinLnBrk="0" hangingPunct="0">
              <a:lnSpc>
                <a:spcPct val="100000"/>
              </a:lnSpc>
              <a:spcBef>
                <a:spcPct val="30000"/>
              </a:spcBef>
              <a:spcAft>
                <a:spcPct val="0"/>
              </a:spcAft>
              <a:buClrTx/>
              <a:buSzTx/>
              <a:buFontTx/>
              <a:buNone/>
              <a:tabLst/>
              <a:defRPr/>
            </a:pPr>
            <a:r>
              <a:rPr lang="fr-FR" sz="1000" b="0" i="0" u="none" strike="noStrike" kern="1200" baseline="0" dirty="0">
                <a:solidFill>
                  <a:schemeClr val="tx1"/>
                </a:solidFill>
                <a:latin typeface="Titillium Web" panose="00000500000000000000" pitchFamily="2" charset="0"/>
                <a:ea typeface="+mn-ea"/>
                <a:cs typeface="+mn-cs"/>
              </a:rPr>
              <a:t>Bernard = Une invitation à vivre la relation à soi, aux autres, à la nature et à Dieu sous forme de « communion »</a:t>
            </a:r>
          </a:p>
          <a:p>
            <a:r>
              <a:rPr lang="fr-FR" sz="1000" dirty="0">
                <a:latin typeface="Titillium Web" panose="00000500000000000000" pitchFamily="2" charset="0"/>
              </a:rPr>
              <a:t>On</a:t>
            </a:r>
            <a:r>
              <a:rPr lang="fr-FR" sz="1000" baseline="0" dirty="0">
                <a:latin typeface="Titillium Web" panose="00000500000000000000" pitchFamily="2" charset="0"/>
              </a:rPr>
              <a:t> souscrit parfaitement à ce que dit notre pape François sur cette question dans </a:t>
            </a:r>
            <a:r>
              <a:rPr lang="fr-FR" sz="1000" baseline="0" dirty="0" err="1">
                <a:latin typeface="Titillium Web" panose="00000500000000000000" pitchFamily="2" charset="0"/>
              </a:rPr>
              <a:t>Laudato</a:t>
            </a:r>
            <a:r>
              <a:rPr lang="fr-FR" sz="1000" baseline="0" dirty="0">
                <a:latin typeface="Titillium Web" panose="00000500000000000000" pitchFamily="2" charset="0"/>
              </a:rPr>
              <a:t> Si’</a:t>
            </a:r>
          </a:p>
          <a:p>
            <a:r>
              <a:rPr lang="fr-FR" sz="1000" baseline="0" dirty="0">
                <a:latin typeface="Titillium Web" panose="00000500000000000000" pitchFamily="2" charset="0"/>
              </a:rPr>
              <a:t>par rapport aux combats du CCFD-Terre Solidaire, cités, et qui vont être déclinés….</a:t>
            </a:r>
          </a:p>
          <a:p>
            <a:endParaRPr lang="fr-FR" sz="1000" dirty="0">
              <a:latin typeface="Titillium Web" panose="00000500000000000000" pitchFamily="2" charset="0"/>
            </a:endParaRP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6</a:t>
            </a:fld>
            <a:endParaRPr lang="fr-FR"/>
          </a:p>
        </p:txBody>
      </p:sp>
    </p:spTree>
    <p:extLst>
      <p:ext uri="{BB962C8B-B14F-4D97-AF65-F5344CB8AC3E}">
        <p14:creationId xmlns:p14="http://schemas.microsoft.com/office/powerpoint/2010/main" val="180522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566738" rtl="0" eaLnBrk="0" fontAlgn="base" latinLnBrk="0" hangingPunct="0">
              <a:lnSpc>
                <a:spcPct val="100000"/>
              </a:lnSpc>
              <a:spcBef>
                <a:spcPct val="30000"/>
              </a:spcBef>
              <a:spcAft>
                <a:spcPct val="0"/>
              </a:spcAft>
              <a:buClrTx/>
              <a:buSzTx/>
              <a:buFontTx/>
              <a:buNone/>
              <a:tabLst/>
              <a:defRPr/>
            </a:pPr>
            <a:r>
              <a:rPr lang="fr-FR" sz="1000" dirty="0">
                <a:latin typeface="Titillium Web" panose="00000500000000000000" pitchFamily="2" charset="0"/>
              </a:rPr>
              <a:t>JLS = Pour ce Carême, c’est « lié » à la conversion écologique, à</a:t>
            </a:r>
            <a:r>
              <a:rPr lang="fr-FR" sz="1000" baseline="0" dirty="0">
                <a:latin typeface="Titillium Web" panose="00000500000000000000" pitchFamily="2" charset="0"/>
              </a:rPr>
              <a:t> notre soucis des plus petits, des plus pauvres (on rejoint le pape François, l’</a:t>
            </a:r>
            <a:r>
              <a:rPr lang="fr-FR" sz="1000" dirty="0">
                <a:latin typeface="Titillium Web" panose="00000500000000000000" pitchFamily="2" charset="0"/>
              </a:rPr>
              <a:t> É</a:t>
            </a:r>
            <a:r>
              <a:rPr lang="fr-FR" sz="1000" baseline="0" dirty="0">
                <a:latin typeface="Titillium Web" panose="00000500000000000000" pitchFamily="2" charset="0"/>
              </a:rPr>
              <a:t>vangile, les combats du CCFD-Terre Solidaire durant ces 60 ans, les combats de nos partenaires du monde entier (actuellement </a:t>
            </a:r>
            <a:r>
              <a:rPr lang="fr-FR" sz="1000" dirty="0">
                <a:latin typeface="Titillium Web" panose="00000500000000000000" pitchFamily="2" charset="0"/>
              </a:rPr>
              <a:t>500 organisations partenaires, 681 projets dans 69 pays)</a:t>
            </a:r>
          </a:p>
          <a:p>
            <a:endParaRPr lang="fr-FR" dirty="0"/>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7</a:t>
            </a:fld>
            <a:endParaRPr lang="fr-FR"/>
          </a:p>
        </p:txBody>
      </p:sp>
    </p:spTree>
    <p:extLst>
      <p:ext uri="{BB962C8B-B14F-4D97-AF65-F5344CB8AC3E}">
        <p14:creationId xmlns:p14="http://schemas.microsoft.com/office/powerpoint/2010/main" val="1509352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8</a:t>
            </a:fld>
            <a:endParaRPr lang="fr-FR"/>
          </a:p>
        </p:txBody>
      </p:sp>
    </p:spTree>
    <p:extLst>
      <p:ext uri="{BB962C8B-B14F-4D97-AF65-F5344CB8AC3E}">
        <p14:creationId xmlns:p14="http://schemas.microsoft.com/office/powerpoint/2010/main" val="223199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9</a:t>
            </a:fld>
            <a:endParaRPr lang="fr-FR"/>
          </a:p>
        </p:txBody>
      </p:sp>
    </p:spTree>
    <p:extLst>
      <p:ext uri="{BB962C8B-B14F-4D97-AF65-F5344CB8AC3E}">
        <p14:creationId xmlns:p14="http://schemas.microsoft.com/office/powerpoint/2010/main" val="313896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86128" y="1950720"/>
            <a:ext cx="5577840" cy="1857454"/>
          </a:xfrm>
        </p:spPr>
        <p:txBody>
          <a:bodyPr anchor="b"/>
          <a:lstStyle>
            <a:lvl1pPr algn="l">
              <a:defRPr sz="3250" b="1" i="0">
                <a:solidFill>
                  <a:schemeClr val="tx2"/>
                </a:solidFill>
                <a:latin typeface="Titillium Web" pitchFamily="2" charset="77"/>
              </a:defRPr>
            </a:lvl1pPr>
          </a:lstStyle>
          <a:p>
            <a:endParaRPr lang="en-US" dirty="0"/>
          </a:p>
        </p:txBody>
      </p:sp>
      <p:sp>
        <p:nvSpPr>
          <p:cNvPr id="3" name="Subtitle 2"/>
          <p:cNvSpPr>
            <a:spLocks noGrp="1"/>
          </p:cNvSpPr>
          <p:nvPr>
            <p:ph type="subTitle" idx="1"/>
          </p:nvPr>
        </p:nvSpPr>
        <p:spPr>
          <a:xfrm>
            <a:off x="1786128" y="3669094"/>
            <a:ext cx="5577840" cy="1981898"/>
          </a:xfrm>
        </p:spPr>
        <p:txBody>
          <a:bodyPr/>
          <a:lstStyle>
            <a:lvl1pPr marL="0" indent="0" algn="l">
              <a:buNone/>
              <a:defRPr sz="2750">
                <a:solidFill>
                  <a:schemeClr val="bg1"/>
                </a:solidFill>
              </a:defRPr>
            </a:lvl1pPr>
            <a:lvl2pPr marL="242496" indent="0" algn="ctr">
              <a:buNone/>
              <a:defRPr sz="1061"/>
            </a:lvl2pPr>
            <a:lvl3pPr marL="484993" indent="0" algn="ctr">
              <a:buNone/>
              <a:defRPr sz="955"/>
            </a:lvl3pPr>
            <a:lvl4pPr marL="727489" indent="0" algn="ctr">
              <a:buNone/>
              <a:defRPr sz="849"/>
            </a:lvl4pPr>
            <a:lvl5pPr marL="969985" indent="0" algn="ctr">
              <a:buNone/>
              <a:defRPr sz="849"/>
            </a:lvl5pPr>
            <a:lvl6pPr marL="1212482" indent="0" algn="ctr">
              <a:buNone/>
              <a:defRPr sz="849"/>
            </a:lvl6pPr>
            <a:lvl7pPr marL="1454978" indent="0" algn="ctr">
              <a:buNone/>
              <a:defRPr sz="849"/>
            </a:lvl7pPr>
            <a:lvl8pPr marL="1697475" indent="0" algn="ctr">
              <a:buNone/>
              <a:defRPr sz="849"/>
            </a:lvl8pPr>
            <a:lvl9pPr marL="1939971" indent="0" algn="ctr">
              <a:buNone/>
              <a:defRPr sz="849"/>
            </a:lvl9pPr>
          </a:lstStyle>
          <a:p>
            <a:endParaRPr lang="en-US" dirty="0"/>
          </a:p>
        </p:txBody>
      </p:sp>
    </p:spTree>
    <p:extLst>
      <p:ext uri="{BB962C8B-B14F-4D97-AF65-F5344CB8AC3E}">
        <p14:creationId xmlns:p14="http://schemas.microsoft.com/office/powerpoint/2010/main" val="3561367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648200" y="450471"/>
            <a:ext cx="4172712" cy="957705"/>
          </a:xfrm>
        </p:spPr>
        <p:txBody>
          <a:bodyPr/>
          <a:lstStyle/>
          <a:p>
            <a:r>
              <a:rPr lang="fr-FR" dirty="0"/>
              <a:t>Modifiez le style du titre</a:t>
            </a:r>
            <a:endParaRPr lang="en-US" dirty="0"/>
          </a:p>
        </p:txBody>
      </p:sp>
      <p:sp>
        <p:nvSpPr>
          <p:cNvPr id="3" name="Content Placeholder 2"/>
          <p:cNvSpPr>
            <a:spLocks noGrp="1"/>
          </p:cNvSpPr>
          <p:nvPr>
            <p:ph idx="1"/>
          </p:nvPr>
        </p:nvSpPr>
        <p:spPr>
          <a:xfrm>
            <a:off x="4648200" y="4156364"/>
            <a:ext cx="4172712" cy="1856508"/>
          </a:xfrm>
        </p:spPr>
        <p:txBody>
          <a:bodyPr/>
          <a:lstStyle>
            <a:lvl1pPr>
              <a:lnSpc>
                <a:spcPct val="100000"/>
              </a:lnSpc>
              <a:spcBef>
                <a:spcPts val="800"/>
              </a:spcBef>
              <a:defRPr sz="1000"/>
            </a:lvl1pPr>
            <a:lvl2pPr marL="223838" indent="-90488">
              <a:buClr>
                <a:schemeClr val="bg2"/>
              </a:buClr>
              <a:buSzPct val="120000"/>
              <a:buFont typeface="Wingdings" pitchFamily="2" charset="2"/>
              <a:buChar char="§"/>
              <a:tabLst/>
              <a:defRPr sz="1000">
                <a:solidFill>
                  <a:schemeClr val="tx1">
                    <a:lumMod val="75000"/>
                    <a:lumOff val="25000"/>
                  </a:schemeClr>
                </a:solidFill>
                <a:latin typeface="Titillium Web" pitchFamily="2" charset="77"/>
              </a:defRPr>
            </a:lvl2pPr>
            <a:lvl3pPr marL="315913" indent="-92075">
              <a:buClr>
                <a:schemeClr val="accent5"/>
              </a:buClr>
              <a:buFont typeface="Police système"/>
              <a:buChar char="-"/>
              <a:tabLst/>
              <a:defRPr sz="1000">
                <a:solidFill>
                  <a:schemeClr val="tx1">
                    <a:lumMod val="75000"/>
                    <a:lumOff val="25000"/>
                  </a:schemeClr>
                </a:solidFill>
                <a:latin typeface="Titillium Web" pitchFamily="2" charset="77"/>
              </a:defRPr>
            </a:lvl3pPr>
            <a:lvl4pPr marL="400050" indent="-84138">
              <a:buClr>
                <a:schemeClr val="accent6"/>
              </a:buClr>
              <a:buFont typeface="Police système"/>
              <a:buChar char="-"/>
              <a:tabLst/>
              <a:defRPr sz="1000">
                <a:solidFill>
                  <a:schemeClr val="tx1">
                    <a:lumMod val="75000"/>
                    <a:lumOff val="25000"/>
                  </a:schemeClr>
                </a:solidFill>
                <a:latin typeface="Titillium Web" pitchFamily="2" charset="77"/>
              </a:defRPr>
            </a:lvl4pPr>
            <a:lvl5pPr marL="492125" indent="-92075">
              <a:buClr>
                <a:schemeClr val="accent1"/>
              </a:buClr>
              <a:buFont typeface="Police système"/>
              <a:buChar char="-"/>
              <a:tabLst/>
              <a:defRPr sz="1000">
                <a:solidFill>
                  <a:schemeClr val="tx1">
                    <a:lumMod val="75000"/>
                    <a:lumOff val="25000"/>
                  </a:schemeClr>
                </a:solidFill>
                <a:latin typeface="Titillium Web" pitchFamily="2" charset="77"/>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Espace réservé du texte 8">
            <a:extLst>
              <a:ext uri="{FF2B5EF4-FFF2-40B4-BE49-F238E27FC236}">
                <a16:creationId xmlns:a16="http://schemas.microsoft.com/office/drawing/2014/main" id="{5AB5E89A-A8D1-6F4B-9C16-C0A58E45B849}"/>
              </a:ext>
            </a:extLst>
          </p:cNvPr>
          <p:cNvSpPr>
            <a:spLocks noGrp="1"/>
          </p:cNvSpPr>
          <p:nvPr>
            <p:ph type="body" sz="quarter" idx="13"/>
          </p:nvPr>
        </p:nvSpPr>
        <p:spPr>
          <a:xfrm>
            <a:off x="4648200" y="2009344"/>
            <a:ext cx="4172712" cy="830838"/>
          </a:xfrm>
        </p:spPr>
        <p:txBody>
          <a:bodyPr/>
          <a:lstStyle>
            <a:lvl1pPr marL="0" indent="0">
              <a:lnSpc>
                <a:spcPct val="100000"/>
              </a:lnSpc>
              <a:buFontTx/>
              <a:buNone/>
              <a:defRPr sz="1300" b="1" i="0">
                <a:solidFill>
                  <a:srgbClr val="745191"/>
                </a:solidFill>
                <a:latin typeface="Titillium Web SemiBold" pitchFamily="2" charset="77"/>
              </a:defRPr>
            </a:lvl1pPr>
          </a:lstStyle>
          <a:p>
            <a:endParaRPr lang="fr-FR" dirty="0"/>
          </a:p>
        </p:txBody>
      </p:sp>
      <p:sp>
        <p:nvSpPr>
          <p:cNvPr id="12" name="Espace réservé du texte 11">
            <a:extLst>
              <a:ext uri="{FF2B5EF4-FFF2-40B4-BE49-F238E27FC236}">
                <a16:creationId xmlns:a16="http://schemas.microsoft.com/office/drawing/2014/main" id="{9A6A7602-D4FE-744B-80C8-5AAEFDCAA3B4}"/>
              </a:ext>
            </a:extLst>
          </p:cNvPr>
          <p:cNvSpPr>
            <a:spLocks noGrp="1"/>
          </p:cNvSpPr>
          <p:nvPr>
            <p:ph type="body" sz="quarter" idx="14"/>
          </p:nvPr>
        </p:nvSpPr>
        <p:spPr>
          <a:xfrm>
            <a:off x="4648199" y="3015387"/>
            <a:ext cx="4172713" cy="1004454"/>
          </a:xfrm>
        </p:spPr>
        <p:txBody>
          <a:bodyPr/>
          <a:lstStyle>
            <a:lvl1pPr marL="0" indent="0">
              <a:lnSpc>
                <a:spcPts val="1360"/>
              </a:lnSpc>
              <a:spcBef>
                <a:spcPts val="0"/>
              </a:spcBef>
              <a:buFont typeface="Arial" panose="020B0604020202020204" pitchFamily="34" charset="0"/>
              <a:buNone/>
              <a:defRPr sz="1200" b="1" i="0">
                <a:solidFill>
                  <a:srgbClr val="745191"/>
                </a:solidFill>
                <a:latin typeface="Titillium Web" pitchFamily="2" charset="77"/>
              </a:defRPr>
            </a:lvl1pPr>
            <a:lvl2pPr marL="6350" indent="0">
              <a:lnSpc>
                <a:spcPts val="1360"/>
              </a:lnSpc>
              <a:spcBef>
                <a:spcPts val="0"/>
              </a:spcBef>
              <a:buNone/>
              <a:tabLst/>
              <a:defRPr sz="1000">
                <a:solidFill>
                  <a:schemeClr val="tx1">
                    <a:lumMod val="75000"/>
                    <a:lumOff val="25000"/>
                  </a:schemeClr>
                </a:solidFill>
                <a:latin typeface="Titillium Web" pitchFamily="2" charset="77"/>
              </a:defRPr>
            </a:lvl2pPr>
          </a:lstStyle>
          <a:p>
            <a:r>
              <a:rPr lang="fr-FR" dirty="0"/>
              <a:t>Modifier les styles du texte du masque</a:t>
            </a:r>
          </a:p>
          <a:p>
            <a:pPr lvl="1"/>
            <a:r>
              <a:rPr lang="fr-FR" dirty="0"/>
              <a:t>Deuxième niveau</a:t>
            </a:r>
          </a:p>
        </p:txBody>
      </p:sp>
      <p:sp>
        <p:nvSpPr>
          <p:cNvPr id="16" name="Espace réservé pour une image  15">
            <a:extLst>
              <a:ext uri="{FF2B5EF4-FFF2-40B4-BE49-F238E27FC236}">
                <a16:creationId xmlns:a16="http://schemas.microsoft.com/office/drawing/2014/main" id="{126683F2-8A28-AA4B-BA0A-79DFC23D4EFD}"/>
              </a:ext>
            </a:extLst>
          </p:cNvPr>
          <p:cNvSpPr>
            <a:spLocks noGrp="1"/>
          </p:cNvSpPr>
          <p:nvPr>
            <p:ph type="pic" sz="quarter" idx="15"/>
          </p:nvPr>
        </p:nvSpPr>
        <p:spPr>
          <a:xfrm>
            <a:off x="0" y="0"/>
            <a:ext cx="4426343" cy="6278880"/>
          </a:xfrm>
        </p:spPr>
        <p:txBody>
          <a:bodyPr rtlCol="0" anchor="ctr">
            <a:normAutofit/>
          </a:bodyPr>
          <a:lstStyle>
            <a:lvl1pPr marL="0" indent="0" algn="ctr">
              <a:buFontTx/>
              <a:buNone/>
              <a:defRPr sz="1400">
                <a:solidFill>
                  <a:schemeClr val="tx2"/>
                </a:solidFill>
              </a:defRPr>
            </a:lvl1pPr>
          </a:lstStyle>
          <a:p>
            <a:pPr lvl="0"/>
            <a:endParaRPr lang="fr-FR" noProof="0" dirty="0"/>
          </a:p>
        </p:txBody>
      </p:sp>
      <p:sp>
        <p:nvSpPr>
          <p:cNvPr id="7" name="Footer Placeholder 4">
            <a:extLst>
              <a:ext uri="{FF2B5EF4-FFF2-40B4-BE49-F238E27FC236}">
                <a16:creationId xmlns:a16="http://schemas.microsoft.com/office/drawing/2014/main" id="{8AD8CB67-22B7-9F46-8474-F15BDD545711}"/>
              </a:ext>
            </a:extLst>
          </p:cNvPr>
          <p:cNvSpPr>
            <a:spLocks noGrp="1"/>
          </p:cNvSpPr>
          <p:nvPr>
            <p:ph type="ftr" sz="quarter" idx="16"/>
          </p:nvPr>
        </p:nvSpPr>
        <p:spPr>
          <a:xfrm>
            <a:off x="4384800" y="6415132"/>
            <a:ext cx="2860550" cy="365125"/>
          </a:xfrm>
        </p:spPr>
        <p:txBody>
          <a:bodyPr/>
          <a:lstStyle>
            <a:lvl1pPr algn="l">
              <a:defRPr sz="700">
                <a:solidFill>
                  <a:schemeClr val="tx1">
                    <a:lumMod val="75000"/>
                    <a:lumOff val="25000"/>
                  </a:schemeClr>
                </a:solidFill>
                <a:latin typeface="Titillium Web" pitchFamily="2" charset="77"/>
              </a:defRPr>
            </a:lvl1pPr>
          </a:lstStyle>
          <a:p>
            <a:pPr>
              <a:defRPr/>
            </a:pPr>
            <a:r>
              <a:rPr lang="fr-FR" dirty="0"/>
              <a:t>Titre de la présentation - Date</a:t>
            </a:r>
          </a:p>
        </p:txBody>
      </p:sp>
      <p:sp>
        <p:nvSpPr>
          <p:cNvPr id="8" name="Slide Number Placeholder 5">
            <a:extLst>
              <a:ext uri="{FF2B5EF4-FFF2-40B4-BE49-F238E27FC236}">
                <a16:creationId xmlns:a16="http://schemas.microsoft.com/office/drawing/2014/main" id="{AE628B0F-B9ED-D943-BFF7-8E7566EE8766}"/>
              </a:ext>
            </a:extLst>
          </p:cNvPr>
          <p:cNvSpPr>
            <a:spLocks noGrp="1"/>
          </p:cNvSpPr>
          <p:nvPr>
            <p:ph type="sldNum" sz="quarter" idx="17"/>
          </p:nvPr>
        </p:nvSpPr>
        <p:spPr>
          <a:xfrm>
            <a:off x="8607425" y="6418263"/>
            <a:ext cx="439738" cy="365125"/>
          </a:xfrm>
        </p:spPr>
        <p:txBody>
          <a:bodyPr/>
          <a:lstStyle>
            <a:lvl1pPr>
              <a:defRPr sz="700">
                <a:solidFill>
                  <a:schemeClr val="tx1">
                    <a:lumMod val="75000"/>
                    <a:lumOff val="25000"/>
                  </a:schemeClr>
                </a:solidFill>
                <a:latin typeface="Titillium Web" pitchFamily="2" charset="77"/>
              </a:defRPr>
            </a:lvl1pPr>
          </a:lstStyle>
          <a:p>
            <a:pPr>
              <a:defRPr/>
            </a:pPr>
            <a:fld id="{153234B2-740F-3F47-B0B3-36C487387F8B}" type="slidenum">
              <a:rPr lang="fr-FR"/>
              <a:pPr>
                <a:defRPr/>
              </a:pPr>
              <a:t>‹N°›</a:t>
            </a:fld>
            <a:endParaRPr lang="fr-FR" dirty="0"/>
          </a:p>
        </p:txBody>
      </p:sp>
      <p:sp>
        <p:nvSpPr>
          <p:cNvPr id="10" name="Freeform 15">
            <a:extLst>
              <a:ext uri="{FF2B5EF4-FFF2-40B4-BE49-F238E27FC236}">
                <a16:creationId xmlns:a16="http://schemas.microsoft.com/office/drawing/2014/main" id="{BE48BC4A-EBC5-8640-94E0-6C423E34804F}"/>
              </a:ext>
            </a:extLst>
          </p:cNvPr>
          <p:cNvSpPr>
            <a:spLocks/>
          </p:cNvSpPr>
          <p:nvPr userDrawn="1"/>
        </p:nvSpPr>
        <p:spPr bwMode="auto">
          <a:xfrm>
            <a:off x="4421498" y="1302734"/>
            <a:ext cx="1323848" cy="453321"/>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Tree>
    <p:extLst>
      <p:ext uri="{BB962C8B-B14F-4D97-AF65-F5344CB8AC3E}">
        <p14:creationId xmlns:p14="http://schemas.microsoft.com/office/powerpoint/2010/main" val="10501511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126683F2-8A28-AA4B-BA0A-79DFC23D4EFD}"/>
              </a:ext>
            </a:extLst>
          </p:cNvPr>
          <p:cNvSpPr>
            <a:spLocks noGrp="1"/>
          </p:cNvSpPr>
          <p:nvPr>
            <p:ph type="pic" sz="quarter" idx="15"/>
          </p:nvPr>
        </p:nvSpPr>
        <p:spPr>
          <a:xfrm>
            <a:off x="0" y="0"/>
            <a:ext cx="9144000" cy="6278880"/>
          </a:xfrm>
        </p:spPr>
        <p:txBody>
          <a:bodyPr rtlCol="0" anchor="ctr">
            <a:normAutofit/>
          </a:bodyPr>
          <a:lstStyle>
            <a:lvl1pPr marL="0" indent="0" algn="ctr">
              <a:buFontTx/>
              <a:buNone/>
              <a:defRPr sz="1400">
                <a:solidFill>
                  <a:schemeClr val="tx2"/>
                </a:solidFill>
              </a:defRPr>
            </a:lvl1pPr>
          </a:lstStyle>
          <a:p>
            <a:pPr lvl="0"/>
            <a:endParaRPr lang="fr-FR" noProof="0" dirty="0"/>
          </a:p>
        </p:txBody>
      </p:sp>
      <p:sp>
        <p:nvSpPr>
          <p:cNvPr id="7" name="Footer Placeholder 4">
            <a:extLst>
              <a:ext uri="{FF2B5EF4-FFF2-40B4-BE49-F238E27FC236}">
                <a16:creationId xmlns:a16="http://schemas.microsoft.com/office/drawing/2014/main" id="{8AD8CB67-22B7-9F46-8474-F15BDD545711}"/>
              </a:ext>
            </a:extLst>
          </p:cNvPr>
          <p:cNvSpPr>
            <a:spLocks noGrp="1"/>
          </p:cNvSpPr>
          <p:nvPr>
            <p:ph type="ftr" sz="quarter" idx="16"/>
          </p:nvPr>
        </p:nvSpPr>
        <p:spPr>
          <a:xfrm>
            <a:off x="4384675" y="6415132"/>
            <a:ext cx="2860675" cy="365125"/>
          </a:xfrm>
        </p:spPr>
        <p:txBody>
          <a:bodyPr/>
          <a:lstStyle>
            <a:lvl1pPr algn="l">
              <a:defRPr sz="700">
                <a:solidFill>
                  <a:schemeClr val="tx1">
                    <a:lumMod val="75000"/>
                    <a:lumOff val="25000"/>
                  </a:schemeClr>
                </a:solidFill>
                <a:latin typeface="Titillium Web" pitchFamily="2" charset="77"/>
              </a:defRPr>
            </a:lvl1pPr>
          </a:lstStyle>
          <a:p>
            <a:pPr>
              <a:defRPr/>
            </a:pPr>
            <a:r>
              <a:rPr lang="fr-FR" dirty="0"/>
              <a:t>Titre de la présentation - Date</a:t>
            </a:r>
          </a:p>
        </p:txBody>
      </p:sp>
      <p:sp>
        <p:nvSpPr>
          <p:cNvPr id="8" name="Slide Number Placeholder 5">
            <a:extLst>
              <a:ext uri="{FF2B5EF4-FFF2-40B4-BE49-F238E27FC236}">
                <a16:creationId xmlns:a16="http://schemas.microsoft.com/office/drawing/2014/main" id="{AE628B0F-B9ED-D943-BFF7-8E7566EE8766}"/>
              </a:ext>
            </a:extLst>
          </p:cNvPr>
          <p:cNvSpPr>
            <a:spLocks noGrp="1"/>
          </p:cNvSpPr>
          <p:nvPr>
            <p:ph type="sldNum" sz="quarter" idx="17"/>
          </p:nvPr>
        </p:nvSpPr>
        <p:spPr>
          <a:xfrm>
            <a:off x="8607425" y="6418263"/>
            <a:ext cx="439738" cy="365125"/>
          </a:xfrm>
        </p:spPr>
        <p:txBody>
          <a:bodyPr/>
          <a:lstStyle>
            <a:lvl1pPr>
              <a:defRPr sz="700">
                <a:solidFill>
                  <a:schemeClr val="tx1">
                    <a:lumMod val="75000"/>
                    <a:lumOff val="25000"/>
                  </a:schemeClr>
                </a:solidFill>
                <a:latin typeface="Titillium Web" pitchFamily="2" charset="77"/>
              </a:defRPr>
            </a:lvl1pPr>
          </a:lstStyle>
          <a:p>
            <a:pPr>
              <a:defRPr/>
            </a:pPr>
            <a:fld id="{153234B2-740F-3F47-B0B3-36C487387F8B}" type="slidenum">
              <a:rPr lang="fr-FR"/>
              <a:pPr>
                <a:defRPr/>
              </a:pPr>
              <a:t>‹N°›</a:t>
            </a:fld>
            <a:endParaRPr lang="fr-FR" dirty="0"/>
          </a:p>
        </p:txBody>
      </p:sp>
    </p:spTree>
    <p:extLst>
      <p:ext uri="{BB962C8B-B14F-4D97-AF65-F5344CB8AC3E}">
        <p14:creationId xmlns:p14="http://schemas.microsoft.com/office/powerpoint/2010/main" val="38742102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5AB5E89A-A8D1-6F4B-9C16-C0A58E45B849}"/>
              </a:ext>
            </a:extLst>
          </p:cNvPr>
          <p:cNvSpPr>
            <a:spLocks noGrp="1"/>
          </p:cNvSpPr>
          <p:nvPr>
            <p:ph type="body" sz="quarter" idx="13"/>
          </p:nvPr>
        </p:nvSpPr>
        <p:spPr>
          <a:xfrm>
            <a:off x="774447" y="708598"/>
            <a:ext cx="5738035" cy="1106727"/>
          </a:xfrm>
        </p:spPr>
        <p:txBody>
          <a:bodyPr anchor="b"/>
          <a:lstStyle>
            <a:lvl1pPr marL="0" indent="0">
              <a:lnSpc>
                <a:spcPts val="3220"/>
              </a:lnSpc>
              <a:buFontTx/>
              <a:buNone/>
              <a:defRPr sz="3600" b="1" i="0">
                <a:solidFill>
                  <a:srgbClr val="80589C"/>
                </a:solidFill>
                <a:latin typeface="Titillium Web" pitchFamily="2" charset="77"/>
              </a:defRPr>
            </a:lvl1pPr>
          </a:lstStyle>
          <a:p>
            <a:endParaRPr lang="fr-FR" dirty="0"/>
          </a:p>
        </p:txBody>
      </p:sp>
      <p:sp>
        <p:nvSpPr>
          <p:cNvPr id="7" name="Footer Placeholder 4">
            <a:extLst>
              <a:ext uri="{FF2B5EF4-FFF2-40B4-BE49-F238E27FC236}">
                <a16:creationId xmlns:a16="http://schemas.microsoft.com/office/drawing/2014/main" id="{1151AA86-A265-6D4F-8CD5-5DB54CDA12A7}"/>
              </a:ext>
            </a:extLst>
          </p:cNvPr>
          <p:cNvSpPr>
            <a:spLocks noGrp="1"/>
          </p:cNvSpPr>
          <p:nvPr>
            <p:ph type="ftr" sz="quarter" idx="18"/>
          </p:nvPr>
        </p:nvSpPr>
        <p:spPr>
          <a:xfrm>
            <a:off x="4384675" y="6415132"/>
            <a:ext cx="2860675" cy="365125"/>
          </a:xfrm>
        </p:spPr>
        <p:txBody>
          <a:bodyPr/>
          <a:lstStyle>
            <a:lvl1pPr algn="l">
              <a:defRPr sz="700">
                <a:solidFill>
                  <a:schemeClr val="tx1">
                    <a:lumMod val="75000"/>
                    <a:lumOff val="25000"/>
                  </a:schemeClr>
                </a:solidFill>
                <a:latin typeface="Titillium Web" pitchFamily="2" charset="77"/>
              </a:defRPr>
            </a:lvl1pPr>
          </a:lstStyle>
          <a:p>
            <a:pPr>
              <a:defRPr/>
            </a:pPr>
            <a:r>
              <a:rPr lang="fr-FR" dirty="0"/>
              <a:t>Titre de la présentation - Date</a:t>
            </a:r>
          </a:p>
        </p:txBody>
      </p:sp>
      <p:sp>
        <p:nvSpPr>
          <p:cNvPr id="8" name="Slide Number Placeholder 5">
            <a:extLst>
              <a:ext uri="{FF2B5EF4-FFF2-40B4-BE49-F238E27FC236}">
                <a16:creationId xmlns:a16="http://schemas.microsoft.com/office/drawing/2014/main" id="{7230C5A1-0356-2045-AEAA-938DFEA9F82C}"/>
              </a:ext>
            </a:extLst>
          </p:cNvPr>
          <p:cNvSpPr>
            <a:spLocks noGrp="1"/>
          </p:cNvSpPr>
          <p:nvPr>
            <p:ph type="sldNum" sz="quarter" idx="19"/>
          </p:nvPr>
        </p:nvSpPr>
        <p:spPr>
          <a:xfrm>
            <a:off x="8607425" y="6418263"/>
            <a:ext cx="439738" cy="365125"/>
          </a:xfrm>
        </p:spPr>
        <p:txBody>
          <a:bodyPr/>
          <a:lstStyle>
            <a:lvl1pPr>
              <a:defRPr sz="700">
                <a:solidFill>
                  <a:schemeClr val="tx1">
                    <a:lumMod val="75000"/>
                    <a:lumOff val="25000"/>
                  </a:schemeClr>
                </a:solidFill>
                <a:latin typeface="Titillium Web" pitchFamily="2" charset="77"/>
              </a:defRPr>
            </a:lvl1pPr>
          </a:lstStyle>
          <a:p>
            <a:pPr>
              <a:defRPr/>
            </a:pPr>
            <a:fld id="{F45F1B23-C4E4-1240-B9F9-10DDAFA922D8}" type="slidenum">
              <a:rPr lang="fr-FR"/>
              <a:pPr>
                <a:defRPr/>
              </a:pPr>
              <a:t>‹N°›</a:t>
            </a:fld>
            <a:endParaRPr lang="fr-FR" dirty="0"/>
          </a:p>
        </p:txBody>
      </p:sp>
      <p:sp>
        <p:nvSpPr>
          <p:cNvPr id="3" name="Espace réservé du texte 2">
            <a:extLst>
              <a:ext uri="{FF2B5EF4-FFF2-40B4-BE49-F238E27FC236}">
                <a16:creationId xmlns:a16="http://schemas.microsoft.com/office/drawing/2014/main" id="{5BD9F1AF-EF81-044B-BCF6-C8F6E0BB9B9C}"/>
              </a:ext>
            </a:extLst>
          </p:cNvPr>
          <p:cNvSpPr>
            <a:spLocks noGrp="1"/>
          </p:cNvSpPr>
          <p:nvPr>
            <p:ph type="body" sz="quarter" idx="20"/>
          </p:nvPr>
        </p:nvSpPr>
        <p:spPr>
          <a:xfrm>
            <a:off x="2184438" y="2144111"/>
            <a:ext cx="6156844" cy="3537781"/>
          </a:xfrm>
        </p:spPr>
        <p:txBody>
          <a:bodyPr/>
          <a:lstStyle>
            <a:lvl1pPr marL="0" indent="0">
              <a:buFont typeface="Arial" panose="020B0604020202020204" pitchFamily="34" charset="0"/>
              <a:buNone/>
              <a:defRPr sz="1750" b="1" i="0">
                <a:solidFill>
                  <a:srgbClr val="80589C"/>
                </a:solidFill>
                <a:latin typeface="Titillium Web SemiBold" pitchFamily="2" charset="77"/>
              </a:defRPr>
            </a:lvl1pPr>
            <a:lvl2pPr marL="180975" indent="-176213">
              <a:buClr>
                <a:schemeClr val="tx2"/>
              </a:buClr>
              <a:buSzPct val="110000"/>
              <a:buFontTx/>
              <a:buBlip>
                <a:blip r:embed="rId2"/>
              </a:buBlip>
              <a:tabLst/>
              <a:defRPr sz="1500" b="0" i="0">
                <a:solidFill>
                  <a:schemeClr val="tx1"/>
                </a:solidFill>
                <a:latin typeface="Titillium Web Light" pitchFamily="2" charset="77"/>
              </a:defRPr>
            </a:lvl2pPr>
            <a:lvl3pPr marL="357188" indent="-176213">
              <a:buClr>
                <a:schemeClr val="bg2"/>
              </a:buClr>
              <a:buFont typeface="Wingdings" pitchFamily="2" charset="2"/>
              <a:buChar char="§"/>
              <a:tabLst/>
              <a:defRPr sz="1500" b="0" i="0">
                <a:latin typeface="Titillium Web Light" pitchFamily="2" charset="77"/>
              </a:defRPr>
            </a:lvl3pPr>
            <a:lvl4pPr marL="533400" indent="-176213">
              <a:buClr>
                <a:schemeClr val="accent5"/>
              </a:buClr>
              <a:buFont typeface="Police système"/>
              <a:buChar char="-"/>
              <a:tabLst/>
              <a:defRPr sz="1500" b="0" i="0">
                <a:latin typeface="Titillium Web Light" pitchFamily="2" charset="77"/>
              </a:defRPr>
            </a:lvl4pPr>
            <a:lvl5pPr marL="715963" indent="-182563">
              <a:buClr>
                <a:schemeClr val="accent1"/>
              </a:buClr>
              <a:buFont typeface="Police système"/>
              <a:buChar char="-"/>
              <a:tabLst/>
              <a:defRPr sz="1500" b="0" i="0">
                <a:latin typeface="Titillium Web Light" pitchFamily="2" charset="77"/>
              </a:defRPr>
            </a:lvl5pPr>
          </a:lstStyle>
          <a:p>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3618191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8AD8CB67-22B7-9F46-8474-F15BDD545711}"/>
              </a:ext>
            </a:extLst>
          </p:cNvPr>
          <p:cNvSpPr>
            <a:spLocks noGrp="1"/>
          </p:cNvSpPr>
          <p:nvPr>
            <p:ph type="ftr" sz="quarter" idx="16"/>
          </p:nvPr>
        </p:nvSpPr>
        <p:spPr>
          <a:xfrm>
            <a:off x="4384675" y="6415132"/>
            <a:ext cx="2860675" cy="365125"/>
          </a:xfrm>
        </p:spPr>
        <p:txBody>
          <a:bodyPr/>
          <a:lstStyle>
            <a:lvl1pPr algn="l">
              <a:defRPr sz="700">
                <a:solidFill>
                  <a:schemeClr val="tx1">
                    <a:lumMod val="75000"/>
                    <a:lumOff val="25000"/>
                  </a:schemeClr>
                </a:solidFill>
                <a:latin typeface="Titillium Web" pitchFamily="2" charset="77"/>
              </a:defRPr>
            </a:lvl1pPr>
          </a:lstStyle>
          <a:p>
            <a:pPr>
              <a:defRPr/>
            </a:pPr>
            <a:r>
              <a:rPr lang="fr-FR" dirty="0"/>
              <a:t>Titre de la présentation - Date</a:t>
            </a:r>
          </a:p>
        </p:txBody>
      </p:sp>
      <p:sp>
        <p:nvSpPr>
          <p:cNvPr id="8" name="Slide Number Placeholder 5">
            <a:extLst>
              <a:ext uri="{FF2B5EF4-FFF2-40B4-BE49-F238E27FC236}">
                <a16:creationId xmlns:a16="http://schemas.microsoft.com/office/drawing/2014/main" id="{AE628B0F-B9ED-D943-BFF7-8E7566EE8766}"/>
              </a:ext>
            </a:extLst>
          </p:cNvPr>
          <p:cNvSpPr>
            <a:spLocks noGrp="1"/>
          </p:cNvSpPr>
          <p:nvPr>
            <p:ph type="sldNum" sz="quarter" idx="17"/>
          </p:nvPr>
        </p:nvSpPr>
        <p:spPr>
          <a:xfrm>
            <a:off x="8607425" y="6418263"/>
            <a:ext cx="439738" cy="365125"/>
          </a:xfrm>
        </p:spPr>
        <p:txBody>
          <a:bodyPr/>
          <a:lstStyle>
            <a:lvl1pPr>
              <a:defRPr sz="700">
                <a:solidFill>
                  <a:schemeClr val="tx1">
                    <a:lumMod val="75000"/>
                    <a:lumOff val="25000"/>
                  </a:schemeClr>
                </a:solidFill>
                <a:latin typeface="Titillium Web" pitchFamily="2" charset="77"/>
              </a:defRPr>
            </a:lvl1pPr>
          </a:lstStyle>
          <a:p>
            <a:pPr>
              <a:defRPr/>
            </a:pPr>
            <a:fld id="{153234B2-740F-3F47-B0B3-36C487387F8B}" type="slidenum">
              <a:rPr lang="fr-FR"/>
              <a:pPr>
                <a:defRPr/>
              </a:pPr>
              <a:t>‹N°›</a:t>
            </a:fld>
            <a:endParaRPr lang="fr-FR" dirty="0"/>
          </a:p>
        </p:txBody>
      </p:sp>
    </p:spTree>
    <p:extLst>
      <p:ext uri="{BB962C8B-B14F-4D97-AF65-F5344CB8AC3E}">
        <p14:creationId xmlns:p14="http://schemas.microsoft.com/office/powerpoint/2010/main" val="1133081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5AB5E89A-A8D1-6F4B-9C16-C0A58E45B849}"/>
              </a:ext>
            </a:extLst>
          </p:cNvPr>
          <p:cNvSpPr>
            <a:spLocks noGrp="1"/>
          </p:cNvSpPr>
          <p:nvPr>
            <p:ph type="body" sz="quarter" idx="13"/>
          </p:nvPr>
        </p:nvSpPr>
        <p:spPr>
          <a:xfrm>
            <a:off x="411480" y="601168"/>
            <a:ext cx="4231958" cy="544880"/>
          </a:xfrm>
        </p:spPr>
        <p:txBody>
          <a:bodyPr/>
          <a:lstStyle>
            <a:lvl1pPr marL="0" indent="0">
              <a:lnSpc>
                <a:spcPts val="1740"/>
              </a:lnSpc>
              <a:buFontTx/>
              <a:buNone/>
              <a:defRPr sz="1700" b="1" i="0">
                <a:solidFill>
                  <a:schemeClr val="tx2"/>
                </a:solidFill>
                <a:latin typeface="Titillium Web" pitchFamily="2" charset="77"/>
              </a:defRPr>
            </a:lvl1pPr>
          </a:lstStyle>
          <a:p>
            <a:endParaRPr lang="fr-FR" dirty="0"/>
          </a:p>
        </p:txBody>
      </p:sp>
      <p:sp>
        <p:nvSpPr>
          <p:cNvPr id="12" name="Espace réservé du texte 11">
            <a:extLst>
              <a:ext uri="{FF2B5EF4-FFF2-40B4-BE49-F238E27FC236}">
                <a16:creationId xmlns:a16="http://schemas.microsoft.com/office/drawing/2014/main" id="{9A6A7602-D4FE-744B-80C8-5AAEFDCAA3B4}"/>
              </a:ext>
            </a:extLst>
          </p:cNvPr>
          <p:cNvSpPr>
            <a:spLocks noGrp="1"/>
          </p:cNvSpPr>
          <p:nvPr>
            <p:ph type="body" sz="quarter" idx="14"/>
          </p:nvPr>
        </p:nvSpPr>
        <p:spPr>
          <a:xfrm>
            <a:off x="411481" y="2018234"/>
            <a:ext cx="4225862" cy="2633014"/>
          </a:xfrm>
        </p:spPr>
        <p:txBody>
          <a:bodyPr/>
          <a:lstStyle>
            <a:lvl1pPr marL="0" indent="0">
              <a:lnSpc>
                <a:spcPts val="1360"/>
              </a:lnSpc>
              <a:spcBef>
                <a:spcPts val="0"/>
              </a:spcBef>
              <a:buFont typeface="Arial" panose="020B0604020202020204" pitchFamily="34" charset="0"/>
              <a:buNone/>
              <a:defRPr sz="1200" b="1" i="0">
                <a:solidFill>
                  <a:srgbClr val="745191"/>
                </a:solidFill>
                <a:latin typeface="Titillium Web" pitchFamily="2" charset="77"/>
              </a:defRPr>
            </a:lvl1pPr>
            <a:lvl2pPr marL="6350" indent="0">
              <a:lnSpc>
                <a:spcPts val="1360"/>
              </a:lnSpc>
              <a:spcBef>
                <a:spcPts val="0"/>
              </a:spcBef>
              <a:buNone/>
              <a:tabLst/>
              <a:defRPr sz="1000">
                <a:solidFill>
                  <a:schemeClr val="tx1">
                    <a:lumMod val="75000"/>
                    <a:lumOff val="25000"/>
                  </a:schemeClr>
                </a:solidFill>
                <a:latin typeface="Titillium Web" pitchFamily="2" charset="77"/>
              </a:defRPr>
            </a:lvl2pPr>
          </a:lstStyle>
          <a:p>
            <a:r>
              <a:rPr lang="fr-FR" dirty="0"/>
              <a:t>Modifier les styles du texte du masque</a:t>
            </a:r>
          </a:p>
          <a:p>
            <a:pPr lvl="1"/>
            <a:r>
              <a:rPr lang="fr-FR" dirty="0"/>
              <a:t>Deuxième niveau</a:t>
            </a:r>
          </a:p>
        </p:txBody>
      </p:sp>
      <p:sp>
        <p:nvSpPr>
          <p:cNvPr id="16" name="Espace réservé pour une image  15">
            <a:extLst>
              <a:ext uri="{FF2B5EF4-FFF2-40B4-BE49-F238E27FC236}">
                <a16:creationId xmlns:a16="http://schemas.microsoft.com/office/drawing/2014/main" id="{126683F2-8A28-AA4B-BA0A-79DFC23D4EFD}"/>
              </a:ext>
            </a:extLst>
          </p:cNvPr>
          <p:cNvSpPr>
            <a:spLocks noGrp="1"/>
          </p:cNvSpPr>
          <p:nvPr>
            <p:ph type="pic" sz="quarter" idx="15"/>
          </p:nvPr>
        </p:nvSpPr>
        <p:spPr>
          <a:xfrm>
            <a:off x="4742688" y="694944"/>
            <a:ext cx="3907536" cy="2346960"/>
          </a:xfrm>
        </p:spPr>
        <p:txBody>
          <a:bodyPr rtlCol="0" anchor="ctr">
            <a:normAutofit/>
          </a:bodyPr>
          <a:lstStyle>
            <a:lvl1pPr marL="0" indent="0" algn="ctr">
              <a:buFontTx/>
              <a:buNone/>
              <a:defRPr sz="1400">
                <a:solidFill>
                  <a:schemeClr val="tx2"/>
                </a:solidFill>
              </a:defRPr>
            </a:lvl1pPr>
          </a:lstStyle>
          <a:p>
            <a:pPr lvl="0"/>
            <a:endParaRPr lang="fr-FR" noProof="0" dirty="0"/>
          </a:p>
        </p:txBody>
      </p:sp>
      <p:sp>
        <p:nvSpPr>
          <p:cNvPr id="10" name="Espace réservé du texte 9">
            <a:extLst>
              <a:ext uri="{FF2B5EF4-FFF2-40B4-BE49-F238E27FC236}">
                <a16:creationId xmlns:a16="http://schemas.microsoft.com/office/drawing/2014/main" id="{7040D71D-C6F4-E744-BB1F-7C11BE9D8B18}"/>
              </a:ext>
            </a:extLst>
          </p:cNvPr>
          <p:cNvSpPr>
            <a:spLocks noGrp="1"/>
          </p:cNvSpPr>
          <p:nvPr>
            <p:ph type="body" sz="quarter" idx="16"/>
          </p:nvPr>
        </p:nvSpPr>
        <p:spPr>
          <a:xfrm>
            <a:off x="4742688" y="3064155"/>
            <a:ext cx="3998975" cy="221589"/>
          </a:xfrm>
        </p:spPr>
        <p:txBody>
          <a:bodyPr/>
          <a:lstStyle>
            <a:lvl1pPr marL="0" indent="0" algn="r">
              <a:buFont typeface="Arial" panose="020B0604020202020204" pitchFamily="34" charset="0"/>
              <a:buNone/>
              <a:defRPr sz="800">
                <a:solidFill>
                  <a:schemeClr val="tx1">
                    <a:lumMod val="75000"/>
                    <a:lumOff val="25000"/>
                  </a:schemeClr>
                </a:solidFill>
              </a:defRPr>
            </a:lvl1pPr>
          </a:lstStyle>
          <a:p>
            <a:endParaRPr lang="fr-FR" dirty="0"/>
          </a:p>
        </p:txBody>
      </p:sp>
      <p:sp>
        <p:nvSpPr>
          <p:cNvPr id="14" name="Espace réservé du texte 13">
            <a:extLst>
              <a:ext uri="{FF2B5EF4-FFF2-40B4-BE49-F238E27FC236}">
                <a16:creationId xmlns:a16="http://schemas.microsoft.com/office/drawing/2014/main" id="{E51B7EB6-30E0-DA49-9BCF-EE72BE4DDEE9}"/>
              </a:ext>
            </a:extLst>
          </p:cNvPr>
          <p:cNvSpPr>
            <a:spLocks noGrp="1"/>
          </p:cNvSpPr>
          <p:nvPr>
            <p:ph type="body" sz="quarter" idx="17"/>
          </p:nvPr>
        </p:nvSpPr>
        <p:spPr>
          <a:xfrm>
            <a:off x="411480" y="1151573"/>
            <a:ext cx="4231958" cy="788838"/>
          </a:xfrm>
        </p:spPr>
        <p:txBody>
          <a:bodyPr>
            <a:noAutofit/>
          </a:bodyPr>
          <a:lstStyle>
            <a:lvl1pPr marL="0" indent="0">
              <a:lnSpc>
                <a:spcPts val="1300"/>
              </a:lnSpc>
              <a:buFontTx/>
              <a:buNone/>
              <a:defRPr sz="1000">
                <a:solidFill>
                  <a:srgbClr val="745191"/>
                </a:solidFill>
              </a:defRPr>
            </a:lvl1pPr>
          </a:lstStyle>
          <a:p>
            <a:r>
              <a:rPr lang="fr-FR" dirty="0"/>
              <a:t>Modifier les styles du texte du masque</a:t>
            </a:r>
          </a:p>
        </p:txBody>
      </p:sp>
      <p:sp>
        <p:nvSpPr>
          <p:cNvPr id="7" name="Footer Placeholder 4">
            <a:extLst>
              <a:ext uri="{FF2B5EF4-FFF2-40B4-BE49-F238E27FC236}">
                <a16:creationId xmlns:a16="http://schemas.microsoft.com/office/drawing/2014/main" id="{1151AA86-A265-6D4F-8CD5-5DB54CDA12A7}"/>
              </a:ext>
            </a:extLst>
          </p:cNvPr>
          <p:cNvSpPr>
            <a:spLocks noGrp="1"/>
          </p:cNvSpPr>
          <p:nvPr>
            <p:ph type="ftr" sz="quarter" idx="18"/>
          </p:nvPr>
        </p:nvSpPr>
        <p:spPr>
          <a:xfrm>
            <a:off x="4384675" y="6415132"/>
            <a:ext cx="2860675" cy="365125"/>
          </a:xfrm>
        </p:spPr>
        <p:txBody>
          <a:bodyPr/>
          <a:lstStyle>
            <a:lvl1pPr algn="l">
              <a:defRPr sz="700">
                <a:solidFill>
                  <a:schemeClr val="tx1">
                    <a:lumMod val="75000"/>
                    <a:lumOff val="25000"/>
                  </a:schemeClr>
                </a:solidFill>
                <a:latin typeface="Titillium Web" pitchFamily="2" charset="77"/>
              </a:defRPr>
            </a:lvl1pPr>
          </a:lstStyle>
          <a:p>
            <a:pPr>
              <a:defRPr/>
            </a:pPr>
            <a:r>
              <a:rPr lang="fr-FR" dirty="0"/>
              <a:t>Titre de la présentation - Date</a:t>
            </a:r>
          </a:p>
        </p:txBody>
      </p:sp>
      <p:sp>
        <p:nvSpPr>
          <p:cNvPr id="8" name="Slide Number Placeholder 5">
            <a:extLst>
              <a:ext uri="{FF2B5EF4-FFF2-40B4-BE49-F238E27FC236}">
                <a16:creationId xmlns:a16="http://schemas.microsoft.com/office/drawing/2014/main" id="{7230C5A1-0356-2045-AEAA-938DFEA9F82C}"/>
              </a:ext>
            </a:extLst>
          </p:cNvPr>
          <p:cNvSpPr>
            <a:spLocks noGrp="1"/>
          </p:cNvSpPr>
          <p:nvPr>
            <p:ph type="sldNum" sz="quarter" idx="19"/>
          </p:nvPr>
        </p:nvSpPr>
        <p:spPr>
          <a:xfrm>
            <a:off x="8607425" y="6418263"/>
            <a:ext cx="439738" cy="365125"/>
          </a:xfrm>
        </p:spPr>
        <p:txBody>
          <a:bodyPr/>
          <a:lstStyle>
            <a:lvl1pPr>
              <a:defRPr sz="700">
                <a:solidFill>
                  <a:schemeClr val="tx1">
                    <a:lumMod val="75000"/>
                    <a:lumOff val="25000"/>
                  </a:schemeClr>
                </a:solidFill>
                <a:latin typeface="Titillium Web" pitchFamily="2" charset="77"/>
              </a:defRPr>
            </a:lvl1pPr>
          </a:lstStyle>
          <a:p>
            <a:pPr>
              <a:defRPr/>
            </a:pPr>
            <a:fld id="{F45F1B23-C4E4-1240-B9F9-10DDAFA922D8}" type="slidenum">
              <a:rPr lang="fr-FR"/>
              <a:pPr>
                <a:defRPr/>
              </a:pPr>
              <a:t>‹N°›</a:t>
            </a:fld>
            <a:endParaRPr lang="fr-FR" dirty="0"/>
          </a:p>
        </p:txBody>
      </p:sp>
    </p:spTree>
    <p:extLst>
      <p:ext uri="{BB962C8B-B14F-4D97-AF65-F5344CB8AC3E}">
        <p14:creationId xmlns:p14="http://schemas.microsoft.com/office/powerpoint/2010/main" val="25127313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5AB5E89A-A8D1-6F4B-9C16-C0A58E45B849}"/>
              </a:ext>
            </a:extLst>
          </p:cNvPr>
          <p:cNvSpPr>
            <a:spLocks noGrp="1"/>
          </p:cNvSpPr>
          <p:nvPr>
            <p:ph type="body" sz="quarter" idx="13"/>
          </p:nvPr>
        </p:nvSpPr>
        <p:spPr>
          <a:xfrm>
            <a:off x="2883626" y="2169994"/>
            <a:ext cx="5523995" cy="1610436"/>
          </a:xfrm>
        </p:spPr>
        <p:txBody>
          <a:bodyPr anchor="ctr"/>
          <a:lstStyle>
            <a:lvl1pPr marL="0" indent="0">
              <a:lnSpc>
                <a:spcPct val="100000"/>
              </a:lnSpc>
              <a:buFontTx/>
              <a:buNone/>
              <a:defRPr sz="9100" b="1" i="0">
                <a:solidFill>
                  <a:srgbClr val="80589C"/>
                </a:solidFill>
                <a:latin typeface="Titillium Web" pitchFamily="2" charset="77"/>
              </a:defRPr>
            </a:lvl1pPr>
          </a:lstStyle>
          <a:p>
            <a:endParaRPr lang="fr-FR" dirty="0"/>
          </a:p>
        </p:txBody>
      </p:sp>
      <p:sp>
        <p:nvSpPr>
          <p:cNvPr id="7" name="Footer Placeholder 4">
            <a:extLst>
              <a:ext uri="{FF2B5EF4-FFF2-40B4-BE49-F238E27FC236}">
                <a16:creationId xmlns:a16="http://schemas.microsoft.com/office/drawing/2014/main" id="{1151AA86-A265-6D4F-8CD5-5DB54CDA12A7}"/>
              </a:ext>
            </a:extLst>
          </p:cNvPr>
          <p:cNvSpPr>
            <a:spLocks noGrp="1"/>
          </p:cNvSpPr>
          <p:nvPr>
            <p:ph type="ftr" sz="quarter" idx="18"/>
          </p:nvPr>
        </p:nvSpPr>
        <p:spPr>
          <a:xfrm>
            <a:off x="4384675" y="6415132"/>
            <a:ext cx="2860675" cy="365125"/>
          </a:xfrm>
        </p:spPr>
        <p:txBody>
          <a:bodyPr/>
          <a:lstStyle>
            <a:lvl1pPr algn="l">
              <a:defRPr sz="700">
                <a:solidFill>
                  <a:schemeClr val="tx1">
                    <a:lumMod val="75000"/>
                    <a:lumOff val="25000"/>
                  </a:schemeClr>
                </a:solidFill>
                <a:latin typeface="Titillium Web" pitchFamily="2" charset="77"/>
              </a:defRPr>
            </a:lvl1pPr>
          </a:lstStyle>
          <a:p>
            <a:pPr>
              <a:defRPr/>
            </a:pPr>
            <a:r>
              <a:rPr lang="fr-FR" dirty="0"/>
              <a:t>Titre de la présentation - Date</a:t>
            </a:r>
          </a:p>
        </p:txBody>
      </p:sp>
      <p:sp>
        <p:nvSpPr>
          <p:cNvPr id="8" name="Slide Number Placeholder 5">
            <a:extLst>
              <a:ext uri="{FF2B5EF4-FFF2-40B4-BE49-F238E27FC236}">
                <a16:creationId xmlns:a16="http://schemas.microsoft.com/office/drawing/2014/main" id="{7230C5A1-0356-2045-AEAA-938DFEA9F82C}"/>
              </a:ext>
            </a:extLst>
          </p:cNvPr>
          <p:cNvSpPr>
            <a:spLocks noGrp="1"/>
          </p:cNvSpPr>
          <p:nvPr>
            <p:ph type="sldNum" sz="quarter" idx="19"/>
          </p:nvPr>
        </p:nvSpPr>
        <p:spPr>
          <a:xfrm>
            <a:off x="8607425" y="6418263"/>
            <a:ext cx="439738" cy="365125"/>
          </a:xfrm>
        </p:spPr>
        <p:txBody>
          <a:bodyPr/>
          <a:lstStyle>
            <a:lvl1pPr>
              <a:defRPr sz="700">
                <a:solidFill>
                  <a:schemeClr val="tx1">
                    <a:lumMod val="75000"/>
                    <a:lumOff val="25000"/>
                  </a:schemeClr>
                </a:solidFill>
                <a:latin typeface="Titillium Web" pitchFamily="2" charset="77"/>
              </a:defRPr>
            </a:lvl1pPr>
          </a:lstStyle>
          <a:p>
            <a:pPr>
              <a:defRPr/>
            </a:pPr>
            <a:fld id="{F45F1B23-C4E4-1240-B9F9-10DDAFA922D8}" type="slidenum">
              <a:rPr lang="fr-FR"/>
              <a:pPr>
                <a:defRPr/>
              </a:pPr>
              <a:t>‹N°›</a:t>
            </a:fld>
            <a:endParaRPr lang="fr-FR" dirty="0"/>
          </a:p>
        </p:txBody>
      </p:sp>
    </p:spTree>
    <p:extLst>
      <p:ext uri="{BB962C8B-B14F-4D97-AF65-F5344CB8AC3E}">
        <p14:creationId xmlns:p14="http://schemas.microsoft.com/office/powerpoint/2010/main" val="19679642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7B92805-B648-8748-9AD8-72A77501BEB7}"/>
              </a:ext>
            </a:extLst>
          </p:cNvPr>
          <p:cNvPicPr>
            <a:picLocks noChangeAspect="1"/>
          </p:cNvPicPr>
          <p:nvPr userDrawn="1"/>
        </p:nvPicPr>
        <p:blipFill>
          <a:blip r:embed="rId9"/>
          <a:stretch>
            <a:fillRect/>
          </a:stretch>
        </p:blipFill>
        <p:spPr>
          <a:xfrm>
            <a:off x="0" y="0"/>
            <a:ext cx="9144000" cy="6858000"/>
          </a:xfrm>
          <a:prstGeom prst="rect">
            <a:avLst/>
          </a:prstGeom>
        </p:spPr>
      </p:pic>
      <p:sp>
        <p:nvSpPr>
          <p:cNvPr id="1027" name="Title Placeholder 1">
            <a:extLst>
              <a:ext uri="{FF2B5EF4-FFF2-40B4-BE49-F238E27FC236}">
                <a16:creationId xmlns:a16="http://schemas.microsoft.com/office/drawing/2014/main" id="{B23C74D7-195E-6E43-8671-1F4B359A79EE}"/>
              </a:ext>
            </a:extLst>
          </p:cNvPr>
          <p:cNvSpPr>
            <a:spLocks noGrp="1" noChangeArrowheads="1"/>
          </p:cNvSpPr>
          <p:nvPr>
            <p:ph type="title"/>
          </p:nvPr>
        </p:nvSpPr>
        <p:spPr bwMode="auto">
          <a:xfrm>
            <a:off x="407988" y="450850"/>
            <a:ext cx="8412162"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fr-FR"/>
          </a:p>
        </p:txBody>
      </p:sp>
      <p:sp>
        <p:nvSpPr>
          <p:cNvPr id="1028" name="Text Placeholder 2">
            <a:extLst>
              <a:ext uri="{FF2B5EF4-FFF2-40B4-BE49-F238E27FC236}">
                <a16:creationId xmlns:a16="http://schemas.microsoft.com/office/drawing/2014/main" id="{2530F1B4-3440-5C4A-B1FC-7561D2E165EE}"/>
              </a:ext>
            </a:extLst>
          </p:cNvPr>
          <p:cNvSpPr>
            <a:spLocks noGrp="1" noChangeArrowheads="1"/>
          </p:cNvSpPr>
          <p:nvPr>
            <p:ph type="body" idx="1"/>
          </p:nvPr>
        </p:nvSpPr>
        <p:spPr bwMode="auto">
          <a:xfrm>
            <a:off x="407988" y="1858963"/>
            <a:ext cx="841216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
Deuxième niveau
Troisième niveau
Quatrième niveau
Cinquième niveau</a:t>
            </a:r>
            <a:endParaRPr lang="en-US" altLang="fr-FR"/>
          </a:p>
        </p:txBody>
      </p:sp>
      <p:sp>
        <p:nvSpPr>
          <p:cNvPr id="5" name="Footer Placeholder 4">
            <a:extLst>
              <a:ext uri="{FF2B5EF4-FFF2-40B4-BE49-F238E27FC236}">
                <a16:creationId xmlns:a16="http://schemas.microsoft.com/office/drawing/2014/main" id="{005E1634-6914-E646-9F2A-584DEBF75B7A}"/>
              </a:ext>
            </a:extLst>
          </p:cNvPr>
          <p:cNvSpPr>
            <a:spLocks noGrp="1"/>
          </p:cNvSpPr>
          <p:nvPr>
            <p:ph type="ftr" sz="quarter" idx="3"/>
          </p:nvPr>
        </p:nvSpPr>
        <p:spPr>
          <a:xfrm>
            <a:off x="4384800" y="6411919"/>
            <a:ext cx="2155050" cy="365125"/>
          </a:xfrm>
          <a:prstGeom prst="rect">
            <a:avLst/>
          </a:prstGeom>
        </p:spPr>
        <p:txBody>
          <a:bodyPr vert="horz" lIns="91440" tIns="45720" rIns="91440" bIns="45720" rtlCol="0" anchor="ctr"/>
          <a:lstStyle>
            <a:lvl1pPr algn="l">
              <a:defRPr sz="700" b="0" i="0">
                <a:solidFill>
                  <a:schemeClr val="tx1"/>
                </a:solidFill>
                <a:latin typeface="Titillium Web" pitchFamily="2" charset="77"/>
              </a:defRPr>
            </a:lvl1pPr>
          </a:lstStyle>
          <a:p>
            <a:pPr>
              <a:defRPr/>
            </a:pPr>
            <a:r>
              <a:rPr lang="fr-FR" dirty="0"/>
              <a:t>Titre de la présentation - Date</a:t>
            </a:r>
          </a:p>
        </p:txBody>
      </p:sp>
      <p:sp>
        <p:nvSpPr>
          <p:cNvPr id="6" name="Slide Number Placeholder 5">
            <a:extLst>
              <a:ext uri="{FF2B5EF4-FFF2-40B4-BE49-F238E27FC236}">
                <a16:creationId xmlns:a16="http://schemas.microsoft.com/office/drawing/2014/main" id="{15C82E61-9CA7-7647-9BF1-31AC45E0F9D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636">
                <a:solidFill>
                  <a:schemeClr val="tx1">
                    <a:tint val="75000"/>
                  </a:schemeClr>
                </a:solidFill>
              </a:defRPr>
            </a:lvl1pPr>
          </a:lstStyle>
          <a:p>
            <a:pPr>
              <a:defRPr/>
            </a:pPr>
            <a:fld id="{5F297C5B-FE41-1445-A425-23A912500931}"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58" r:id="rId3"/>
    <p:sldLayoutId id="2147483759" r:id="rId4"/>
    <p:sldLayoutId id="2147483760" r:id="rId5"/>
    <p:sldLayoutId id="2147483746" r:id="rId6"/>
    <p:sldLayoutId id="2147483761" r:id="rId7"/>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hdr="0" dt="0"/>
  <p:txStyles>
    <p:titleStyle>
      <a:lvl1pPr algn="l" defTabSz="484188" rtl="0" eaLnBrk="0" fontAlgn="base" hangingPunct="0">
        <a:lnSpc>
          <a:spcPts val="2275"/>
        </a:lnSpc>
        <a:spcBef>
          <a:spcPct val="0"/>
        </a:spcBef>
        <a:spcAft>
          <a:spcPct val="0"/>
        </a:spcAft>
        <a:defRPr sz="2600" b="1" kern="1200">
          <a:solidFill>
            <a:srgbClr val="745191"/>
          </a:solidFill>
          <a:latin typeface="Titillium Web" pitchFamily="2" charset="77"/>
          <a:ea typeface="+mj-ea"/>
          <a:cs typeface="+mj-cs"/>
        </a:defRPr>
      </a:lvl1pPr>
      <a:lvl2pPr algn="l" defTabSz="484188" rtl="0" eaLnBrk="0" fontAlgn="base" hangingPunct="0">
        <a:lnSpc>
          <a:spcPts val="2275"/>
        </a:lnSpc>
        <a:spcBef>
          <a:spcPct val="0"/>
        </a:spcBef>
        <a:spcAft>
          <a:spcPct val="0"/>
        </a:spcAft>
        <a:defRPr sz="2600" b="1">
          <a:solidFill>
            <a:srgbClr val="745191"/>
          </a:solidFill>
          <a:latin typeface="Titillium Web" pitchFamily="2" charset="77"/>
        </a:defRPr>
      </a:lvl2pPr>
      <a:lvl3pPr algn="l" defTabSz="484188" rtl="0" eaLnBrk="0" fontAlgn="base" hangingPunct="0">
        <a:lnSpc>
          <a:spcPts val="2275"/>
        </a:lnSpc>
        <a:spcBef>
          <a:spcPct val="0"/>
        </a:spcBef>
        <a:spcAft>
          <a:spcPct val="0"/>
        </a:spcAft>
        <a:defRPr sz="2600" b="1">
          <a:solidFill>
            <a:srgbClr val="745191"/>
          </a:solidFill>
          <a:latin typeface="Titillium Web" pitchFamily="2" charset="77"/>
        </a:defRPr>
      </a:lvl3pPr>
      <a:lvl4pPr algn="l" defTabSz="484188" rtl="0" eaLnBrk="0" fontAlgn="base" hangingPunct="0">
        <a:lnSpc>
          <a:spcPts val="2275"/>
        </a:lnSpc>
        <a:spcBef>
          <a:spcPct val="0"/>
        </a:spcBef>
        <a:spcAft>
          <a:spcPct val="0"/>
        </a:spcAft>
        <a:defRPr sz="2600" b="1">
          <a:solidFill>
            <a:srgbClr val="745191"/>
          </a:solidFill>
          <a:latin typeface="Titillium Web" pitchFamily="2" charset="77"/>
        </a:defRPr>
      </a:lvl4pPr>
      <a:lvl5pPr algn="l" defTabSz="484188" rtl="0" eaLnBrk="0" fontAlgn="base" hangingPunct="0">
        <a:lnSpc>
          <a:spcPts val="2275"/>
        </a:lnSpc>
        <a:spcBef>
          <a:spcPct val="0"/>
        </a:spcBef>
        <a:spcAft>
          <a:spcPct val="0"/>
        </a:spcAft>
        <a:defRPr sz="2600" b="1">
          <a:solidFill>
            <a:srgbClr val="745191"/>
          </a:solidFill>
          <a:latin typeface="Titillium Web" pitchFamily="2" charset="77"/>
        </a:defRPr>
      </a:lvl5pPr>
      <a:lvl6pPr marL="457200" algn="l" defTabSz="484188" rtl="0" fontAlgn="base">
        <a:lnSpc>
          <a:spcPts val="2275"/>
        </a:lnSpc>
        <a:spcBef>
          <a:spcPct val="0"/>
        </a:spcBef>
        <a:spcAft>
          <a:spcPct val="0"/>
        </a:spcAft>
        <a:defRPr sz="2600" b="1">
          <a:solidFill>
            <a:srgbClr val="745191"/>
          </a:solidFill>
          <a:latin typeface="Titillium Web" pitchFamily="2" charset="77"/>
        </a:defRPr>
      </a:lvl6pPr>
      <a:lvl7pPr marL="914400" algn="l" defTabSz="484188" rtl="0" fontAlgn="base">
        <a:lnSpc>
          <a:spcPts val="2275"/>
        </a:lnSpc>
        <a:spcBef>
          <a:spcPct val="0"/>
        </a:spcBef>
        <a:spcAft>
          <a:spcPct val="0"/>
        </a:spcAft>
        <a:defRPr sz="2600" b="1">
          <a:solidFill>
            <a:srgbClr val="745191"/>
          </a:solidFill>
          <a:latin typeface="Titillium Web" pitchFamily="2" charset="77"/>
        </a:defRPr>
      </a:lvl7pPr>
      <a:lvl8pPr marL="1371600" algn="l" defTabSz="484188" rtl="0" fontAlgn="base">
        <a:lnSpc>
          <a:spcPts val="2275"/>
        </a:lnSpc>
        <a:spcBef>
          <a:spcPct val="0"/>
        </a:spcBef>
        <a:spcAft>
          <a:spcPct val="0"/>
        </a:spcAft>
        <a:defRPr sz="2600" b="1">
          <a:solidFill>
            <a:srgbClr val="745191"/>
          </a:solidFill>
          <a:latin typeface="Titillium Web" pitchFamily="2" charset="77"/>
        </a:defRPr>
      </a:lvl8pPr>
      <a:lvl9pPr marL="1828800" algn="l" defTabSz="484188" rtl="0" fontAlgn="base">
        <a:lnSpc>
          <a:spcPts val="2275"/>
        </a:lnSpc>
        <a:spcBef>
          <a:spcPct val="0"/>
        </a:spcBef>
        <a:spcAft>
          <a:spcPct val="0"/>
        </a:spcAft>
        <a:defRPr sz="2600" b="1">
          <a:solidFill>
            <a:srgbClr val="745191"/>
          </a:solidFill>
          <a:latin typeface="Titillium Web" pitchFamily="2" charset="77"/>
        </a:defRPr>
      </a:lvl9pPr>
    </p:titleStyle>
    <p:bodyStyle>
      <a:lvl1pPr marL="120650" indent="-120650" algn="l" defTabSz="484188" rtl="0" eaLnBrk="0" fontAlgn="base" hangingPunct="0">
        <a:lnSpc>
          <a:spcPct val="90000"/>
        </a:lnSpc>
        <a:spcBef>
          <a:spcPts val="525"/>
        </a:spcBef>
        <a:spcAft>
          <a:spcPct val="0"/>
        </a:spcAft>
        <a:buClr>
          <a:schemeClr val="tx2"/>
        </a:buClr>
        <a:buSzPct val="100000"/>
        <a:buBlip>
          <a:blip r:embed="rId10"/>
        </a:buBlip>
        <a:defRPr sz="1000" kern="1200">
          <a:solidFill>
            <a:srgbClr val="404040"/>
          </a:solidFill>
          <a:latin typeface="Titillium Web" pitchFamily="2" charset="77"/>
          <a:ea typeface="+mn-ea"/>
          <a:cs typeface="+mn-cs"/>
        </a:defRPr>
      </a:lvl1pPr>
      <a:lvl2pPr marL="363538" indent="-120650" algn="l" defTabSz="484188" rtl="0" eaLnBrk="0" fontAlgn="base" hangingPunct="0">
        <a:lnSpc>
          <a:spcPct val="90000"/>
        </a:lnSpc>
        <a:spcBef>
          <a:spcPts val="263"/>
        </a:spcBef>
        <a:spcAft>
          <a:spcPct val="0"/>
        </a:spcAft>
        <a:buFont typeface="Arial" panose="020B0604020202020204" pitchFamily="34" charset="0"/>
        <a:buChar char="•"/>
        <a:defRPr sz="1200" kern="1200">
          <a:solidFill>
            <a:schemeClr val="tx1"/>
          </a:solidFill>
          <a:latin typeface="+mn-lt"/>
          <a:ea typeface="+mn-ea"/>
          <a:cs typeface="+mn-cs"/>
        </a:defRPr>
      </a:lvl2pPr>
      <a:lvl3pPr marL="604838" indent="-120650" algn="l" defTabSz="484188" rtl="0" eaLnBrk="0" fontAlgn="base" hangingPunct="0">
        <a:lnSpc>
          <a:spcPct val="90000"/>
        </a:lnSpc>
        <a:spcBef>
          <a:spcPts val="263"/>
        </a:spcBef>
        <a:spcAft>
          <a:spcPct val="0"/>
        </a:spcAft>
        <a:buFont typeface="Arial" panose="020B0604020202020204" pitchFamily="34" charset="0"/>
        <a:buChar char="•"/>
        <a:defRPr sz="1000" kern="1200">
          <a:solidFill>
            <a:schemeClr val="tx1"/>
          </a:solidFill>
          <a:latin typeface="+mn-lt"/>
          <a:ea typeface="+mn-ea"/>
          <a:cs typeface="+mn-cs"/>
        </a:defRPr>
      </a:lvl3pPr>
      <a:lvl4pPr marL="847725" indent="-120650" algn="l" defTabSz="484188" rtl="0" eaLnBrk="0" fontAlgn="base" hangingPunct="0">
        <a:lnSpc>
          <a:spcPct val="90000"/>
        </a:lnSpc>
        <a:spcBef>
          <a:spcPts val="263"/>
        </a:spcBef>
        <a:spcAft>
          <a:spcPct val="0"/>
        </a:spcAft>
        <a:buFont typeface="Arial" panose="020B0604020202020204" pitchFamily="34" charset="0"/>
        <a:buChar char="•"/>
        <a:defRPr sz="900" kern="1200">
          <a:solidFill>
            <a:schemeClr val="tx1"/>
          </a:solidFill>
          <a:latin typeface="+mn-lt"/>
          <a:ea typeface="+mn-ea"/>
          <a:cs typeface="+mn-cs"/>
        </a:defRPr>
      </a:lvl4pPr>
      <a:lvl5pPr marL="1090613" indent="-120650" algn="l" defTabSz="484188" rtl="0" eaLnBrk="0" fontAlgn="base" hangingPunct="0">
        <a:lnSpc>
          <a:spcPct val="90000"/>
        </a:lnSpc>
        <a:spcBef>
          <a:spcPts val="263"/>
        </a:spcBef>
        <a:spcAft>
          <a:spcPct val="0"/>
        </a:spcAft>
        <a:buFont typeface="Arial" panose="020B0604020202020204" pitchFamily="34" charset="0"/>
        <a:buChar char="•"/>
        <a:defRPr sz="900" kern="1200">
          <a:solidFill>
            <a:schemeClr val="tx1"/>
          </a:solidFill>
          <a:latin typeface="+mn-lt"/>
          <a:ea typeface="+mn-ea"/>
          <a:cs typeface="+mn-cs"/>
        </a:defRPr>
      </a:lvl5pPr>
      <a:lvl6pPr marL="1333730" indent="-121248" algn="l" defTabSz="484993" rtl="0" eaLnBrk="1" latinLnBrk="0" hangingPunct="1">
        <a:lnSpc>
          <a:spcPct val="90000"/>
        </a:lnSpc>
        <a:spcBef>
          <a:spcPts val="265"/>
        </a:spcBef>
        <a:buFont typeface="Arial" panose="020B0604020202020204" pitchFamily="34" charset="0"/>
        <a:buChar char="•"/>
        <a:defRPr sz="955" kern="1200">
          <a:solidFill>
            <a:schemeClr val="tx1"/>
          </a:solidFill>
          <a:latin typeface="+mn-lt"/>
          <a:ea typeface="+mn-ea"/>
          <a:cs typeface="+mn-cs"/>
        </a:defRPr>
      </a:lvl6pPr>
      <a:lvl7pPr marL="1576226" indent="-121248" algn="l" defTabSz="484993" rtl="0" eaLnBrk="1" latinLnBrk="0" hangingPunct="1">
        <a:lnSpc>
          <a:spcPct val="90000"/>
        </a:lnSpc>
        <a:spcBef>
          <a:spcPts val="265"/>
        </a:spcBef>
        <a:buFont typeface="Arial" panose="020B0604020202020204" pitchFamily="34" charset="0"/>
        <a:buChar char="•"/>
        <a:defRPr sz="955" kern="1200">
          <a:solidFill>
            <a:schemeClr val="tx1"/>
          </a:solidFill>
          <a:latin typeface="+mn-lt"/>
          <a:ea typeface="+mn-ea"/>
          <a:cs typeface="+mn-cs"/>
        </a:defRPr>
      </a:lvl7pPr>
      <a:lvl8pPr marL="1818723" indent="-121248" algn="l" defTabSz="484993" rtl="0" eaLnBrk="1" latinLnBrk="0" hangingPunct="1">
        <a:lnSpc>
          <a:spcPct val="90000"/>
        </a:lnSpc>
        <a:spcBef>
          <a:spcPts val="265"/>
        </a:spcBef>
        <a:buFont typeface="Arial" panose="020B0604020202020204" pitchFamily="34" charset="0"/>
        <a:buChar char="•"/>
        <a:defRPr sz="955" kern="1200">
          <a:solidFill>
            <a:schemeClr val="tx1"/>
          </a:solidFill>
          <a:latin typeface="+mn-lt"/>
          <a:ea typeface="+mn-ea"/>
          <a:cs typeface="+mn-cs"/>
        </a:defRPr>
      </a:lvl8pPr>
      <a:lvl9pPr marL="2061219" indent="-121248" algn="l" defTabSz="484993" rtl="0" eaLnBrk="1" latinLnBrk="0" hangingPunct="1">
        <a:lnSpc>
          <a:spcPct val="90000"/>
        </a:lnSpc>
        <a:spcBef>
          <a:spcPts val="265"/>
        </a:spcBef>
        <a:buFont typeface="Arial" panose="020B0604020202020204" pitchFamily="34" charset="0"/>
        <a:buChar char="•"/>
        <a:defRPr sz="955" kern="1200">
          <a:solidFill>
            <a:schemeClr val="tx1"/>
          </a:solidFill>
          <a:latin typeface="+mn-lt"/>
          <a:ea typeface="+mn-ea"/>
          <a:cs typeface="+mn-cs"/>
        </a:defRPr>
      </a:lvl9pPr>
    </p:bodyStyle>
    <p:otherStyle>
      <a:defPPr>
        <a:defRPr lang="en-US"/>
      </a:defPPr>
      <a:lvl1pPr marL="0" algn="l" defTabSz="484993" rtl="0" eaLnBrk="1" latinLnBrk="0" hangingPunct="1">
        <a:defRPr sz="955" kern="1200">
          <a:solidFill>
            <a:schemeClr val="tx1"/>
          </a:solidFill>
          <a:latin typeface="+mn-lt"/>
          <a:ea typeface="+mn-ea"/>
          <a:cs typeface="+mn-cs"/>
        </a:defRPr>
      </a:lvl1pPr>
      <a:lvl2pPr marL="242496" algn="l" defTabSz="484993" rtl="0" eaLnBrk="1" latinLnBrk="0" hangingPunct="1">
        <a:defRPr sz="955" kern="1200">
          <a:solidFill>
            <a:schemeClr val="tx1"/>
          </a:solidFill>
          <a:latin typeface="+mn-lt"/>
          <a:ea typeface="+mn-ea"/>
          <a:cs typeface="+mn-cs"/>
        </a:defRPr>
      </a:lvl2pPr>
      <a:lvl3pPr marL="484993" algn="l" defTabSz="484993" rtl="0" eaLnBrk="1" latinLnBrk="0" hangingPunct="1">
        <a:defRPr sz="955" kern="1200">
          <a:solidFill>
            <a:schemeClr val="tx1"/>
          </a:solidFill>
          <a:latin typeface="+mn-lt"/>
          <a:ea typeface="+mn-ea"/>
          <a:cs typeface="+mn-cs"/>
        </a:defRPr>
      </a:lvl3pPr>
      <a:lvl4pPr marL="727489" algn="l" defTabSz="484993" rtl="0" eaLnBrk="1" latinLnBrk="0" hangingPunct="1">
        <a:defRPr sz="955" kern="1200">
          <a:solidFill>
            <a:schemeClr val="tx1"/>
          </a:solidFill>
          <a:latin typeface="+mn-lt"/>
          <a:ea typeface="+mn-ea"/>
          <a:cs typeface="+mn-cs"/>
        </a:defRPr>
      </a:lvl4pPr>
      <a:lvl5pPr marL="969985" algn="l" defTabSz="484993" rtl="0" eaLnBrk="1" latinLnBrk="0" hangingPunct="1">
        <a:defRPr sz="955" kern="1200">
          <a:solidFill>
            <a:schemeClr val="tx1"/>
          </a:solidFill>
          <a:latin typeface="+mn-lt"/>
          <a:ea typeface="+mn-ea"/>
          <a:cs typeface="+mn-cs"/>
        </a:defRPr>
      </a:lvl5pPr>
      <a:lvl6pPr marL="1212482" algn="l" defTabSz="484993" rtl="0" eaLnBrk="1" latinLnBrk="0" hangingPunct="1">
        <a:defRPr sz="955" kern="1200">
          <a:solidFill>
            <a:schemeClr val="tx1"/>
          </a:solidFill>
          <a:latin typeface="+mn-lt"/>
          <a:ea typeface="+mn-ea"/>
          <a:cs typeface="+mn-cs"/>
        </a:defRPr>
      </a:lvl6pPr>
      <a:lvl7pPr marL="1454978" algn="l" defTabSz="484993" rtl="0" eaLnBrk="1" latinLnBrk="0" hangingPunct="1">
        <a:defRPr sz="955" kern="1200">
          <a:solidFill>
            <a:schemeClr val="tx1"/>
          </a:solidFill>
          <a:latin typeface="+mn-lt"/>
          <a:ea typeface="+mn-ea"/>
          <a:cs typeface="+mn-cs"/>
        </a:defRPr>
      </a:lvl7pPr>
      <a:lvl8pPr marL="1697475" algn="l" defTabSz="484993" rtl="0" eaLnBrk="1" latinLnBrk="0" hangingPunct="1">
        <a:defRPr sz="955" kern="1200">
          <a:solidFill>
            <a:schemeClr val="tx1"/>
          </a:solidFill>
          <a:latin typeface="+mn-lt"/>
          <a:ea typeface="+mn-ea"/>
          <a:cs typeface="+mn-cs"/>
        </a:defRPr>
      </a:lvl8pPr>
      <a:lvl9pPr marL="1939971" algn="l" defTabSz="484993" rtl="0" eaLnBrk="1" latinLnBrk="0" hangingPunct="1">
        <a:defRPr sz="95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vimeo.com/484124528/436d58dfd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ccfd95@ccfd-terresolidaire.org"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85EC77-2944-3043-819F-1BC29AD7A898}"/>
              </a:ext>
            </a:extLst>
          </p:cNvPr>
          <p:cNvSpPr/>
          <p:nvPr/>
        </p:nvSpPr>
        <p:spPr>
          <a:xfrm>
            <a:off x="-1588" y="1147763"/>
            <a:ext cx="9145588" cy="5710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 name="Rectangle 17">
            <a:extLst>
              <a:ext uri="{FF2B5EF4-FFF2-40B4-BE49-F238E27FC236}">
                <a16:creationId xmlns:a16="http://schemas.microsoft.com/office/drawing/2014/main" id="{F6722587-5515-FB44-B553-3CD056B58AA8}"/>
              </a:ext>
            </a:extLst>
          </p:cNvPr>
          <p:cNvSpPr/>
          <p:nvPr/>
        </p:nvSpPr>
        <p:spPr>
          <a:xfrm>
            <a:off x="0" y="1414463"/>
            <a:ext cx="9144000" cy="5443537"/>
          </a:xfrm>
          <a:prstGeom prst="rect">
            <a:avLst/>
          </a:prstGeom>
          <a:solidFill>
            <a:srgbClr val="745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 name="Titre 9">
            <a:extLst>
              <a:ext uri="{FF2B5EF4-FFF2-40B4-BE49-F238E27FC236}">
                <a16:creationId xmlns:a16="http://schemas.microsoft.com/office/drawing/2014/main" id="{3D3977CB-2FD1-E549-95E6-CB601A0EA51F}"/>
              </a:ext>
            </a:extLst>
          </p:cNvPr>
          <p:cNvSpPr>
            <a:spLocks noGrp="1"/>
          </p:cNvSpPr>
          <p:nvPr>
            <p:ph type="ctrTitle"/>
          </p:nvPr>
        </p:nvSpPr>
        <p:spPr>
          <a:xfrm>
            <a:off x="1916906" y="3103636"/>
            <a:ext cx="5577840" cy="1857454"/>
          </a:xfrm>
        </p:spPr>
        <p:txBody>
          <a:bodyPr/>
          <a:lstStyle/>
          <a:p>
            <a:r>
              <a:rPr lang="fr-FR" dirty="0"/>
              <a:t>CAMPAGNE</a:t>
            </a:r>
            <a:br>
              <a:rPr lang="fr-FR" dirty="0"/>
            </a:br>
            <a:r>
              <a:rPr lang="fr-FR" dirty="0"/>
              <a:t/>
            </a:r>
            <a:br>
              <a:rPr lang="fr-FR" dirty="0"/>
            </a:br>
            <a:r>
              <a:rPr lang="fr-FR" dirty="0"/>
              <a:t>CARÊME 2021</a:t>
            </a:r>
            <a:br>
              <a:rPr lang="fr-FR" dirty="0"/>
            </a:br>
            <a:r>
              <a:rPr lang="fr-FR" dirty="0"/>
              <a:t/>
            </a:r>
            <a:br>
              <a:rPr lang="fr-FR" dirty="0"/>
            </a:br>
            <a:r>
              <a:rPr lang="fr-FR" dirty="0"/>
              <a:t/>
            </a:r>
            <a:br>
              <a:rPr lang="fr-FR" dirty="0"/>
            </a:br>
            <a:r>
              <a:rPr lang="fr-FR" dirty="0"/>
              <a:t/>
            </a:r>
            <a:br>
              <a:rPr lang="fr-FR" dirty="0"/>
            </a:br>
            <a:r>
              <a:rPr lang="fr-FR" dirty="0"/>
              <a:t>&lt; </a:t>
            </a:r>
            <a:r>
              <a:rPr lang="fr-FR" dirty="0">
                <a:solidFill>
                  <a:srgbClr val="DF6624"/>
                </a:solidFill>
                <a:hlinkClick r:id="rId3">
                  <a:extLst>
                    <a:ext uri="{A12FA001-AC4F-418D-AE19-62706E023703}">
                      <ahyp:hlinkClr xmlns:ahyp="http://schemas.microsoft.com/office/drawing/2018/hyperlinkcolor" xmlns="" val="tx"/>
                    </a:ext>
                  </a:extLst>
                </a:hlinkClick>
              </a:rPr>
              <a:t>Lien vers le webinaire</a:t>
            </a:r>
            <a:r>
              <a:rPr lang="fr-FR" dirty="0">
                <a:solidFill>
                  <a:srgbClr val="DF6624"/>
                </a:solidFill>
              </a:rPr>
              <a:t> &gt;</a:t>
            </a:r>
          </a:p>
        </p:txBody>
      </p:sp>
      <p:sp>
        <p:nvSpPr>
          <p:cNvPr id="17413" name="Freeform 15">
            <a:extLst>
              <a:ext uri="{FF2B5EF4-FFF2-40B4-BE49-F238E27FC236}">
                <a16:creationId xmlns:a16="http://schemas.microsoft.com/office/drawing/2014/main" id="{5BC99043-772B-9B44-97DE-73CB402CDFD8}"/>
              </a:ext>
            </a:extLst>
          </p:cNvPr>
          <p:cNvSpPr>
            <a:spLocks/>
          </p:cNvSpPr>
          <p:nvPr/>
        </p:nvSpPr>
        <p:spPr bwMode="auto">
          <a:xfrm>
            <a:off x="6350" y="3609975"/>
            <a:ext cx="1687513" cy="577850"/>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17415" name="Freeform 15">
            <a:extLst>
              <a:ext uri="{FF2B5EF4-FFF2-40B4-BE49-F238E27FC236}">
                <a16:creationId xmlns:a16="http://schemas.microsoft.com/office/drawing/2014/main" id="{3FED3211-4BEE-0746-A0AB-E0FCB314211F}"/>
              </a:ext>
            </a:extLst>
          </p:cNvPr>
          <p:cNvSpPr>
            <a:spLocks/>
          </p:cNvSpPr>
          <p:nvPr/>
        </p:nvSpPr>
        <p:spPr bwMode="auto">
          <a:xfrm>
            <a:off x="-1588" y="11301413"/>
            <a:ext cx="2922588" cy="1001712"/>
          </a:xfrm>
          <a:custGeom>
            <a:avLst/>
            <a:gdLst>
              <a:gd name="T0" fmla="*/ 2147483646 w 486"/>
              <a:gd name="T1" fmla="*/ 0 h 166"/>
              <a:gd name="T2" fmla="*/ 2147483646 w 486"/>
              <a:gd name="T3" fmla="*/ 1238164307 h 166"/>
              <a:gd name="T4" fmla="*/ 2147483646 w 486"/>
              <a:gd name="T5" fmla="*/ 1930081785 h 166"/>
              <a:gd name="T6" fmla="*/ 2147483646 w 486"/>
              <a:gd name="T7" fmla="*/ 2075746400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1844002689 w 486"/>
              <a:gd name="T27" fmla="*/ 2147483646 h 166"/>
              <a:gd name="T28" fmla="*/ 0 w 486"/>
              <a:gd name="T29" fmla="*/ 2147483646 h 166"/>
              <a:gd name="T30" fmla="*/ 36159510 w 486"/>
              <a:gd name="T31" fmla="*/ 2147483646 h 166"/>
              <a:gd name="T32" fmla="*/ 361571041 w 486"/>
              <a:gd name="T33" fmla="*/ 2147483646 h 166"/>
              <a:gd name="T34" fmla="*/ 1410118642 w 486"/>
              <a:gd name="T35" fmla="*/ 2147483646 h 166"/>
              <a:gd name="T36" fmla="*/ 1988634714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12164062 h 166"/>
              <a:gd name="T74" fmla="*/ 2147483646 w 486"/>
              <a:gd name="T75" fmla="*/ 145664614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17416" name="Freeform 15">
            <a:extLst>
              <a:ext uri="{FF2B5EF4-FFF2-40B4-BE49-F238E27FC236}">
                <a16:creationId xmlns:a16="http://schemas.microsoft.com/office/drawing/2014/main" id="{D76EBF0C-EA42-2E4F-BE2E-256749186105}"/>
              </a:ext>
            </a:extLst>
          </p:cNvPr>
          <p:cNvSpPr>
            <a:spLocks/>
          </p:cNvSpPr>
          <p:nvPr/>
        </p:nvSpPr>
        <p:spPr bwMode="auto">
          <a:xfrm>
            <a:off x="150813" y="11453813"/>
            <a:ext cx="2922587" cy="1001712"/>
          </a:xfrm>
          <a:custGeom>
            <a:avLst/>
            <a:gdLst>
              <a:gd name="T0" fmla="*/ 2147483646 w 486"/>
              <a:gd name="T1" fmla="*/ 0 h 166"/>
              <a:gd name="T2" fmla="*/ 2147483646 w 486"/>
              <a:gd name="T3" fmla="*/ 1238164307 h 166"/>
              <a:gd name="T4" fmla="*/ 2147483646 w 486"/>
              <a:gd name="T5" fmla="*/ 1930081785 h 166"/>
              <a:gd name="T6" fmla="*/ 2147483646 w 486"/>
              <a:gd name="T7" fmla="*/ 2075746400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1844002058 w 486"/>
              <a:gd name="T27" fmla="*/ 2147483646 h 166"/>
              <a:gd name="T28" fmla="*/ 0 w 486"/>
              <a:gd name="T29" fmla="*/ 2147483646 h 166"/>
              <a:gd name="T30" fmla="*/ 36159497 w 486"/>
              <a:gd name="T31" fmla="*/ 2147483646 h 166"/>
              <a:gd name="T32" fmla="*/ 361570918 w 486"/>
              <a:gd name="T33" fmla="*/ 2147483646 h 166"/>
              <a:gd name="T34" fmla="*/ 1410118160 w 486"/>
              <a:gd name="T35" fmla="*/ 2147483646 h 166"/>
              <a:gd name="T36" fmla="*/ 1988634033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12164062 h 166"/>
              <a:gd name="T74" fmla="*/ 2147483646 w 486"/>
              <a:gd name="T75" fmla="*/ 145664614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17417" name="Freeform 15">
            <a:extLst>
              <a:ext uri="{FF2B5EF4-FFF2-40B4-BE49-F238E27FC236}">
                <a16:creationId xmlns:a16="http://schemas.microsoft.com/office/drawing/2014/main" id="{0E5DFB90-705E-B340-96D5-92E20F732937}"/>
              </a:ext>
            </a:extLst>
          </p:cNvPr>
          <p:cNvSpPr>
            <a:spLocks/>
          </p:cNvSpPr>
          <p:nvPr/>
        </p:nvSpPr>
        <p:spPr bwMode="auto">
          <a:xfrm>
            <a:off x="303213" y="11606213"/>
            <a:ext cx="2922587" cy="1001712"/>
          </a:xfrm>
          <a:custGeom>
            <a:avLst/>
            <a:gdLst>
              <a:gd name="T0" fmla="*/ 2147483646 w 486"/>
              <a:gd name="T1" fmla="*/ 0 h 166"/>
              <a:gd name="T2" fmla="*/ 2147483646 w 486"/>
              <a:gd name="T3" fmla="*/ 1238164307 h 166"/>
              <a:gd name="T4" fmla="*/ 2147483646 w 486"/>
              <a:gd name="T5" fmla="*/ 1930081785 h 166"/>
              <a:gd name="T6" fmla="*/ 2147483646 w 486"/>
              <a:gd name="T7" fmla="*/ 2075746400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1844002058 w 486"/>
              <a:gd name="T27" fmla="*/ 2147483646 h 166"/>
              <a:gd name="T28" fmla="*/ 0 w 486"/>
              <a:gd name="T29" fmla="*/ 2147483646 h 166"/>
              <a:gd name="T30" fmla="*/ 36159497 w 486"/>
              <a:gd name="T31" fmla="*/ 2147483646 h 166"/>
              <a:gd name="T32" fmla="*/ 361570918 w 486"/>
              <a:gd name="T33" fmla="*/ 2147483646 h 166"/>
              <a:gd name="T34" fmla="*/ 1410118160 w 486"/>
              <a:gd name="T35" fmla="*/ 2147483646 h 166"/>
              <a:gd name="T36" fmla="*/ 1988634033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12164062 h 166"/>
              <a:gd name="T74" fmla="*/ 2147483646 w 486"/>
              <a:gd name="T75" fmla="*/ 145664614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17418" name="Freeform 15">
            <a:extLst>
              <a:ext uri="{FF2B5EF4-FFF2-40B4-BE49-F238E27FC236}">
                <a16:creationId xmlns:a16="http://schemas.microsoft.com/office/drawing/2014/main" id="{6D1DB519-ED46-4F48-B354-896E97950069}"/>
              </a:ext>
            </a:extLst>
          </p:cNvPr>
          <p:cNvSpPr>
            <a:spLocks/>
          </p:cNvSpPr>
          <p:nvPr/>
        </p:nvSpPr>
        <p:spPr bwMode="auto">
          <a:xfrm>
            <a:off x="455613" y="11758613"/>
            <a:ext cx="2922587" cy="1001712"/>
          </a:xfrm>
          <a:custGeom>
            <a:avLst/>
            <a:gdLst>
              <a:gd name="T0" fmla="*/ 2147483646 w 486"/>
              <a:gd name="T1" fmla="*/ 0 h 166"/>
              <a:gd name="T2" fmla="*/ 2147483646 w 486"/>
              <a:gd name="T3" fmla="*/ 1238164307 h 166"/>
              <a:gd name="T4" fmla="*/ 2147483646 w 486"/>
              <a:gd name="T5" fmla="*/ 1930081785 h 166"/>
              <a:gd name="T6" fmla="*/ 2147483646 w 486"/>
              <a:gd name="T7" fmla="*/ 2075746400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1844002058 w 486"/>
              <a:gd name="T27" fmla="*/ 2147483646 h 166"/>
              <a:gd name="T28" fmla="*/ 0 w 486"/>
              <a:gd name="T29" fmla="*/ 2147483646 h 166"/>
              <a:gd name="T30" fmla="*/ 36159497 w 486"/>
              <a:gd name="T31" fmla="*/ 2147483646 h 166"/>
              <a:gd name="T32" fmla="*/ 361570918 w 486"/>
              <a:gd name="T33" fmla="*/ 2147483646 h 166"/>
              <a:gd name="T34" fmla="*/ 1410118160 w 486"/>
              <a:gd name="T35" fmla="*/ 2147483646 h 166"/>
              <a:gd name="T36" fmla="*/ 1988634033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12164062 h 166"/>
              <a:gd name="T74" fmla="*/ 2147483646 w 486"/>
              <a:gd name="T75" fmla="*/ 145664614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8246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17419" name="Freeform 15">
            <a:extLst>
              <a:ext uri="{FF2B5EF4-FFF2-40B4-BE49-F238E27FC236}">
                <a16:creationId xmlns:a16="http://schemas.microsoft.com/office/drawing/2014/main" id="{7D005626-5A6E-2F48-B539-11F6B51350C6}"/>
              </a:ext>
            </a:extLst>
          </p:cNvPr>
          <p:cNvSpPr>
            <a:spLocks/>
          </p:cNvSpPr>
          <p:nvPr/>
        </p:nvSpPr>
        <p:spPr bwMode="auto">
          <a:xfrm>
            <a:off x="608013" y="11911013"/>
            <a:ext cx="2922587" cy="1001712"/>
          </a:xfrm>
          <a:custGeom>
            <a:avLst/>
            <a:gdLst>
              <a:gd name="T0" fmla="*/ 2147483646 w 486"/>
              <a:gd name="T1" fmla="*/ 0 h 166"/>
              <a:gd name="T2" fmla="*/ 2147483646 w 486"/>
              <a:gd name="T3" fmla="*/ 1238164307 h 166"/>
              <a:gd name="T4" fmla="*/ 2147483646 w 486"/>
              <a:gd name="T5" fmla="*/ 1930081785 h 166"/>
              <a:gd name="T6" fmla="*/ 2147483646 w 486"/>
              <a:gd name="T7" fmla="*/ 2075746400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1844002058 w 486"/>
              <a:gd name="T27" fmla="*/ 2147483646 h 166"/>
              <a:gd name="T28" fmla="*/ 0 w 486"/>
              <a:gd name="T29" fmla="*/ 2147483646 h 166"/>
              <a:gd name="T30" fmla="*/ 36159497 w 486"/>
              <a:gd name="T31" fmla="*/ 2147483646 h 166"/>
              <a:gd name="T32" fmla="*/ 361570918 w 486"/>
              <a:gd name="T33" fmla="*/ 2147483646 h 166"/>
              <a:gd name="T34" fmla="*/ 1410118160 w 486"/>
              <a:gd name="T35" fmla="*/ 2147483646 h 166"/>
              <a:gd name="T36" fmla="*/ 1988634033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12164062 h 166"/>
              <a:gd name="T74" fmla="*/ 2147483646 w 486"/>
              <a:gd name="T75" fmla="*/ 145664614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8246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17420" name="Freeform 15">
            <a:extLst>
              <a:ext uri="{FF2B5EF4-FFF2-40B4-BE49-F238E27FC236}">
                <a16:creationId xmlns:a16="http://schemas.microsoft.com/office/drawing/2014/main" id="{B7DE0379-FDF4-BE45-B70B-13B1A8E15794}"/>
              </a:ext>
            </a:extLst>
          </p:cNvPr>
          <p:cNvSpPr>
            <a:spLocks/>
          </p:cNvSpPr>
          <p:nvPr/>
        </p:nvSpPr>
        <p:spPr bwMode="auto">
          <a:xfrm>
            <a:off x="760413" y="12063413"/>
            <a:ext cx="2922587" cy="1001712"/>
          </a:xfrm>
          <a:custGeom>
            <a:avLst/>
            <a:gdLst>
              <a:gd name="T0" fmla="*/ 2147483646 w 486"/>
              <a:gd name="T1" fmla="*/ 0 h 166"/>
              <a:gd name="T2" fmla="*/ 2147483646 w 486"/>
              <a:gd name="T3" fmla="*/ 1238164307 h 166"/>
              <a:gd name="T4" fmla="*/ 2147483646 w 486"/>
              <a:gd name="T5" fmla="*/ 1930081785 h 166"/>
              <a:gd name="T6" fmla="*/ 2147483646 w 486"/>
              <a:gd name="T7" fmla="*/ 2075746400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1844002058 w 486"/>
              <a:gd name="T27" fmla="*/ 2147483646 h 166"/>
              <a:gd name="T28" fmla="*/ 0 w 486"/>
              <a:gd name="T29" fmla="*/ 2147483646 h 166"/>
              <a:gd name="T30" fmla="*/ 36159497 w 486"/>
              <a:gd name="T31" fmla="*/ 2147483646 h 166"/>
              <a:gd name="T32" fmla="*/ 361570918 w 486"/>
              <a:gd name="T33" fmla="*/ 2147483646 h 166"/>
              <a:gd name="T34" fmla="*/ 1410118160 w 486"/>
              <a:gd name="T35" fmla="*/ 2147483646 h 166"/>
              <a:gd name="T36" fmla="*/ 1988634033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12164062 h 166"/>
              <a:gd name="T74" fmla="*/ 2147483646 w 486"/>
              <a:gd name="T75" fmla="*/ 145664614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pic>
        <p:nvPicPr>
          <p:cNvPr id="3" name="Image 2">
            <a:extLst>
              <a:ext uri="{FF2B5EF4-FFF2-40B4-BE49-F238E27FC236}">
                <a16:creationId xmlns:a16="http://schemas.microsoft.com/office/drawing/2014/main" id="{3EC89D9C-9175-854C-B800-6BE1205B46ED}"/>
              </a:ext>
            </a:extLst>
          </p:cNvPr>
          <p:cNvPicPr>
            <a:picLocks noChangeAspect="1"/>
          </p:cNvPicPr>
          <p:nvPr/>
        </p:nvPicPr>
        <p:blipFill rotWithShape="1">
          <a:blip r:embed="rId4"/>
          <a:srcRect b="74709"/>
          <a:stretch/>
        </p:blipFill>
        <p:spPr>
          <a:xfrm>
            <a:off x="0" y="0"/>
            <a:ext cx="9144000" cy="1734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34EA50-2420-4E81-9C4C-88EC0486B515}"/>
              </a:ext>
            </a:extLst>
          </p:cNvPr>
          <p:cNvSpPr>
            <a:spLocks noGrp="1"/>
          </p:cNvSpPr>
          <p:nvPr>
            <p:ph type="body" sz="quarter" idx="13"/>
          </p:nvPr>
        </p:nvSpPr>
        <p:spPr/>
        <p:txBody>
          <a:bodyPr/>
          <a:lstStyle/>
          <a:p>
            <a:endParaRPr lang="fr-FR"/>
          </a:p>
        </p:txBody>
      </p:sp>
      <p:sp>
        <p:nvSpPr>
          <p:cNvPr id="3" name="Espace réservé du pied de page 2">
            <a:extLst>
              <a:ext uri="{FF2B5EF4-FFF2-40B4-BE49-F238E27FC236}">
                <a16:creationId xmlns:a16="http://schemas.microsoft.com/office/drawing/2014/main" id="{BACF64D3-CEB3-4CBC-B685-7FB128DB130D}"/>
              </a:ext>
            </a:extLst>
          </p:cNvPr>
          <p:cNvSpPr>
            <a:spLocks noGrp="1"/>
          </p:cNvSpPr>
          <p:nvPr>
            <p:ph type="ftr" sz="quarter" idx="18"/>
          </p:nvPr>
        </p:nvSpPr>
        <p:spPr/>
        <p:txBody>
          <a:bodyPr/>
          <a:lstStyle/>
          <a:p>
            <a:pPr>
              <a:defRPr/>
            </a:pPr>
            <a:r>
              <a:rPr lang="fr-FR" dirty="0"/>
              <a:t>Campagne Carême – AD 16 janvier 2021</a:t>
            </a:r>
            <a:endParaRPr lang="fr-FR" dirty="0"/>
          </a:p>
        </p:txBody>
      </p:sp>
      <p:sp>
        <p:nvSpPr>
          <p:cNvPr id="4" name="Espace réservé du numéro de diapositive 3">
            <a:extLst>
              <a:ext uri="{FF2B5EF4-FFF2-40B4-BE49-F238E27FC236}">
                <a16:creationId xmlns:a16="http://schemas.microsoft.com/office/drawing/2014/main" id="{28C93584-DACC-46B3-BDD4-0E69367DB873}"/>
              </a:ext>
            </a:extLst>
          </p:cNvPr>
          <p:cNvSpPr>
            <a:spLocks noGrp="1"/>
          </p:cNvSpPr>
          <p:nvPr>
            <p:ph type="sldNum" sz="quarter" idx="19"/>
          </p:nvPr>
        </p:nvSpPr>
        <p:spPr/>
        <p:txBody>
          <a:bodyPr/>
          <a:lstStyle/>
          <a:p>
            <a:pPr>
              <a:defRPr/>
            </a:pPr>
            <a:fld id="{F45F1B23-C4E4-1240-B9F9-10DDAFA922D8}" type="slidenum">
              <a:rPr lang="fr-FR" smtClean="0"/>
              <a:pPr>
                <a:defRPr/>
              </a:pPr>
              <a:t>10</a:t>
            </a:fld>
            <a:endParaRPr lang="fr-FR" dirty="0"/>
          </a:p>
        </p:txBody>
      </p:sp>
      <p:pic>
        <p:nvPicPr>
          <p:cNvPr id="6" name="Image 5">
            <a:extLst>
              <a:ext uri="{FF2B5EF4-FFF2-40B4-BE49-F238E27FC236}">
                <a16:creationId xmlns:a16="http://schemas.microsoft.com/office/drawing/2014/main" id="{0CA0C0C2-6E0D-4DFF-99DE-8DB0ADA1ABC1}"/>
              </a:ext>
            </a:extLst>
          </p:cNvPr>
          <p:cNvPicPr>
            <a:picLocks noChangeAspect="1"/>
          </p:cNvPicPr>
          <p:nvPr/>
        </p:nvPicPr>
        <p:blipFill>
          <a:blip r:embed="rId3"/>
          <a:stretch>
            <a:fillRect/>
          </a:stretch>
        </p:blipFill>
        <p:spPr>
          <a:xfrm>
            <a:off x="110929" y="401444"/>
            <a:ext cx="8547491" cy="5006898"/>
          </a:xfrm>
          <a:prstGeom prst="rect">
            <a:avLst/>
          </a:prstGeom>
        </p:spPr>
      </p:pic>
    </p:spTree>
    <p:extLst>
      <p:ext uri="{BB962C8B-B14F-4D97-AF65-F5344CB8AC3E}">
        <p14:creationId xmlns:p14="http://schemas.microsoft.com/office/powerpoint/2010/main" val="2215850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ctr"/>
            <a:r>
              <a:rPr lang="fr-FR" dirty="0"/>
              <a:t>Commentaires réactions…</a:t>
            </a:r>
          </a:p>
        </p:txBody>
      </p:sp>
      <p:sp>
        <p:nvSpPr>
          <p:cNvPr id="3" name="Espace réservé du pied de page 2"/>
          <p:cNvSpPr>
            <a:spLocks noGrp="1"/>
          </p:cNvSpPr>
          <p:nvPr>
            <p:ph type="ftr" sz="quarter" idx="18"/>
          </p:nvPr>
        </p:nvSpPr>
        <p:spPr/>
        <p:txBody>
          <a:bodyPr/>
          <a:lstStyle/>
          <a:p>
            <a:pPr>
              <a:defRPr/>
            </a:pPr>
            <a:r>
              <a:rPr lang="fr-FR" dirty="0"/>
              <a:t>Campagne Carême – AD 16 janvier 2021</a:t>
            </a:r>
            <a:endParaRPr lang="fr-FR" dirty="0"/>
          </a:p>
        </p:txBody>
      </p:sp>
      <p:sp>
        <p:nvSpPr>
          <p:cNvPr id="4" name="Espace réservé du numéro de diapositive 3"/>
          <p:cNvSpPr>
            <a:spLocks noGrp="1"/>
          </p:cNvSpPr>
          <p:nvPr>
            <p:ph type="sldNum" sz="quarter" idx="19"/>
          </p:nvPr>
        </p:nvSpPr>
        <p:spPr/>
        <p:txBody>
          <a:bodyPr/>
          <a:lstStyle/>
          <a:p>
            <a:pPr>
              <a:defRPr/>
            </a:pPr>
            <a:fld id="{F45F1B23-C4E4-1240-B9F9-10DDAFA922D8}" type="slidenum">
              <a:rPr lang="fr-FR" smtClean="0"/>
              <a:pPr>
                <a:defRPr/>
              </a:pPr>
              <a:t>11</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0"/>
            <a:ext cx="6958740" cy="1129869"/>
          </a:xfrm>
        </p:spPr>
        <p:txBody>
          <a:bodyPr/>
          <a:lstStyle/>
          <a:p>
            <a:r>
              <a:rPr lang="fr-FR" dirty="0"/>
              <a:t>LES VISUELS</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12</a:t>
            </a:fld>
            <a:endParaRPr lang="fr-FR" dirty="0"/>
          </a:p>
        </p:txBody>
      </p:sp>
      <p:sp>
        <p:nvSpPr>
          <p:cNvPr id="2" name="ZoneTexte 1"/>
          <p:cNvSpPr txBox="1"/>
          <p:nvPr/>
        </p:nvSpPr>
        <p:spPr>
          <a:xfrm>
            <a:off x="1859796" y="2459504"/>
            <a:ext cx="6592226" cy="461665"/>
          </a:xfrm>
          <a:prstGeom prst="rect">
            <a:avLst/>
          </a:prstGeom>
          <a:noFill/>
        </p:spPr>
        <p:txBody>
          <a:bodyPr wrap="square" rtlCol="0">
            <a:spAutoFit/>
          </a:bodyPr>
          <a:lstStyle/>
          <a:p>
            <a:r>
              <a:rPr lang="fr-FR" sz="2400" dirty="0">
                <a:latin typeface="Titillium Web" panose="00000500000000000000" pitchFamily="2" charset="0"/>
              </a:rPr>
              <a:t>Trois visuels différents</a:t>
            </a:r>
          </a:p>
        </p:txBody>
      </p:sp>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p>
        </p:txBody>
      </p:sp>
      <p:sp>
        <p:nvSpPr>
          <p:cNvPr id="9" name="Freeform 15">
            <a:extLst>
              <a:ext uri="{FF2B5EF4-FFF2-40B4-BE49-F238E27FC236}">
                <a16:creationId xmlns:a16="http://schemas.microsoft.com/office/drawing/2014/main" id="{A6138ED3-6F82-4F01-A241-5C04E317ECC4}"/>
              </a:ext>
            </a:extLst>
          </p:cNvPr>
          <p:cNvSpPr>
            <a:spLocks/>
          </p:cNvSpPr>
          <p:nvPr/>
        </p:nvSpPr>
        <p:spPr bwMode="auto">
          <a:xfrm>
            <a:off x="-5876" y="1243754"/>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Tree>
    <p:extLst>
      <p:ext uri="{BB962C8B-B14F-4D97-AF65-F5344CB8AC3E}">
        <p14:creationId xmlns:p14="http://schemas.microsoft.com/office/powerpoint/2010/main" val="34398872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p:txBody>
          <a:bodyPr/>
          <a:lstStyle/>
          <a:p>
            <a:r>
              <a:rPr lang="fr-FR" dirty="0"/>
              <a:t>Campagne Carême – AD 16 janvier 2021</a:t>
            </a:r>
            <a:endParaRPr lang="fr-FR" dirty="0"/>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13</a:t>
            </a:fld>
            <a:endParaRPr lang="fr-FR" dirty="0"/>
          </a:p>
        </p:txBody>
      </p:sp>
      <p:pic>
        <p:nvPicPr>
          <p:cNvPr id="5" name="Image 4">
            <a:extLst>
              <a:ext uri="{FF2B5EF4-FFF2-40B4-BE49-F238E27FC236}">
                <a16:creationId xmlns:a16="http://schemas.microsoft.com/office/drawing/2014/main" id="{5B5A1011-6B87-4676-A82C-681724F0721A}"/>
              </a:ext>
            </a:extLst>
          </p:cNvPr>
          <p:cNvPicPr>
            <a:picLocks noChangeAspect="1"/>
          </p:cNvPicPr>
          <p:nvPr/>
        </p:nvPicPr>
        <p:blipFill>
          <a:blip r:embed="rId3"/>
          <a:stretch>
            <a:fillRect/>
          </a:stretch>
        </p:blipFill>
        <p:spPr>
          <a:xfrm>
            <a:off x="339008" y="233916"/>
            <a:ext cx="8465983" cy="5964865"/>
          </a:xfrm>
          <a:prstGeom prst="rect">
            <a:avLst/>
          </a:prstGeom>
        </p:spPr>
      </p:pic>
    </p:spTree>
    <p:extLst>
      <p:ext uri="{BB962C8B-B14F-4D97-AF65-F5344CB8AC3E}">
        <p14:creationId xmlns:p14="http://schemas.microsoft.com/office/powerpoint/2010/main" val="4848417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p:txBody>
          <a:bodyPr/>
          <a:lstStyle/>
          <a:p>
            <a:r>
              <a:rPr lang="fr-FR" dirty="0"/>
              <a:t>Campagne Carême – AD 16 janvier 2021</a:t>
            </a:r>
            <a:endParaRPr lang="fr-FR" dirty="0"/>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14</a:t>
            </a:fld>
            <a:endParaRPr lang="fr-FR" dirty="0"/>
          </a:p>
        </p:txBody>
      </p:sp>
      <p:pic>
        <p:nvPicPr>
          <p:cNvPr id="6" name="Image 5">
            <a:extLst>
              <a:ext uri="{FF2B5EF4-FFF2-40B4-BE49-F238E27FC236}">
                <a16:creationId xmlns:a16="http://schemas.microsoft.com/office/drawing/2014/main" id="{C3AAD59D-F1CD-4341-8BA9-BB5BF5B705FD}"/>
              </a:ext>
            </a:extLst>
          </p:cNvPr>
          <p:cNvPicPr>
            <a:picLocks noChangeAspect="1"/>
          </p:cNvPicPr>
          <p:nvPr/>
        </p:nvPicPr>
        <p:blipFill>
          <a:blip r:embed="rId3"/>
          <a:stretch>
            <a:fillRect/>
          </a:stretch>
        </p:blipFill>
        <p:spPr>
          <a:xfrm>
            <a:off x="343049" y="207712"/>
            <a:ext cx="8457901" cy="5959171"/>
          </a:xfrm>
          <a:prstGeom prst="rect">
            <a:avLst/>
          </a:prstGeom>
        </p:spPr>
      </p:pic>
    </p:spTree>
    <p:extLst>
      <p:ext uri="{BB962C8B-B14F-4D97-AF65-F5344CB8AC3E}">
        <p14:creationId xmlns:p14="http://schemas.microsoft.com/office/powerpoint/2010/main" val="36507025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p:txBody>
          <a:bodyPr/>
          <a:lstStyle/>
          <a:p>
            <a:r>
              <a:rPr lang="fr-FR" dirty="0"/>
              <a:t>Campagne Carême – AD 16 janvier 2021</a:t>
            </a:r>
            <a:endParaRPr lang="fr-FR" dirty="0"/>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15</a:t>
            </a:fld>
            <a:endParaRPr lang="fr-FR" dirty="0"/>
          </a:p>
        </p:txBody>
      </p:sp>
      <p:pic>
        <p:nvPicPr>
          <p:cNvPr id="6" name="Image 5">
            <a:extLst>
              <a:ext uri="{FF2B5EF4-FFF2-40B4-BE49-F238E27FC236}">
                <a16:creationId xmlns:a16="http://schemas.microsoft.com/office/drawing/2014/main" id="{40B19004-B6AE-43F3-BF4D-16CDE2065EAD}"/>
              </a:ext>
            </a:extLst>
          </p:cNvPr>
          <p:cNvPicPr>
            <a:picLocks noChangeAspect="1"/>
          </p:cNvPicPr>
          <p:nvPr/>
        </p:nvPicPr>
        <p:blipFill>
          <a:blip r:embed="rId3"/>
          <a:stretch>
            <a:fillRect/>
          </a:stretch>
        </p:blipFill>
        <p:spPr>
          <a:xfrm>
            <a:off x="308861" y="214240"/>
            <a:ext cx="8526278" cy="5995174"/>
          </a:xfrm>
          <a:prstGeom prst="rect">
            <a:avLst/>
          </a:prstGeom>
        </p:spPr>
      </p:pic>
    </p:spTree>
    <p:extLst>
      <p:ext uri="{BB962C8B-B14F-4D97-AF65-F5344CB8AC3E}">
        <p14:creationId xmlns:p14="http://schemas.microsoft.com/office/powerpoint/2010/main" val="4426700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p:txBody>
          <a:bodyPr/>
          <a:lstStyle/>
          <a:p>
            <a:r>
              <a:rPr lang="fr-FR" dirty="0"/>
              <a:t>Campagne Carême – AD 16 janvier 2021</a:t>
            </a:r>
            <a:endParaRPr lang="fr-FR" dirty="0"/>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16</a:t>
            </a:fld>
            <a:endParaRPr lang="fr-FR" dirty="0"/>
          </a:p>
        </p:txBody>
      </p:sp>
      <p:pic>
        <p:nvPicPr>
          <p:cNvPr id="6" name="Image 5">
            <a:extLst>
              <a:ext uri="{FF2B5EF4-FFF2-40B4-BE49-F238E27FC236}">
                <a16:creationId xmlns:a16="http://schemas.microsoft.com/office/drawing/2014/main" id="{9BC79C74-6758-48D6-B36E-E5CC1FEC739A}"/>
              </a:ext>
            </a:extLst>
          </p:cNvPr>
          <p:cNvPicPr>
            <a:picLocks noChangeAspect="1"/>
          </p:cNvPicPr>
          <p:nvPr/>
        </p:nvPicPr>
        <p:blipFill>
          <a:blip r:embed="rId3"/>
          <a:stretch>
            <a:fillRect/>
          </a:stretch>
        </p:blipFill>
        <p:spPr>
          <a:xfrm>
            <a:off x="331602" y="201706"/>
            <a:ext cx="8480795" cy="5986443"/>
          </a:xfrm>
          <a:prstGeom prst="rect">
            <a:avLst/>
          </a:prstGeom>
        </p:spPr>
      </p:pic>
    </p:spTree>
    <p:extLst>
      <p:ext uri="{BB962C8B-B14F-4D97-AF65-F5344CB8AC3E}">
        <p14:creationId xmlns:p14="http://schemas.microsoft.com/office/powerpoint/2010/main" val="11376815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0"/>
            <a:ext cx="6913657" cy="1129869"/>
          </a:xfrm>
        </p:spPr>
        <p:txBody>
          <a:bodyPr/>
          <a:lstStyle/>
          <a:p>
            <a:r>
              <a:rPr lang="fr-FR" dirty="0"/>
              <a:t>LE VISUEL</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17</a:t>
            </a:fld>
            <a:endParaRPr lang="fr-FR" dirty="0"/>
          </a:p>
        </p:txBody>
      </p:sp>
      <p:sp>
        <p:nvSpPr>
          <p:cNvPr id="2" name="ZoneTexte 1"/>
          <p:cNvSpPr txBox="1"/>
          <p:nvPr/>
        </p:nvSpPr>
        <p:spPr>
          <a:xfrm>
            <a:off x="949501" y="1601238"/>
            <a:ext cx="7747687" cy="4708981"/>
          </a:xfrm>
          <a:prstGeom prst="rect">
            <a:avLst/>
          </a:prstGeom>
          <a:noFill/>
        </p:spPr>
        <p:txBody>
          <a:bodyPr wrap="square" rtlCol="0">
            <a:spAutoFit/>
          </a:bodyPr>
          <a:lstStyle/>
          <a:p>
            <a:pPr marL="342900" indent="-342900" algn="just">
              <a:buFont typeface="Arial" panose="020B0604020202020204" pitchFamily="34" charset="0"/>
              <a:buChar char="•"/>
            </a:pPr>
            <a:r>
              <a:rPr lang="fr-FR" sz="2000" b="1" dirty="0">
                <a:latin typeface="Titillium Web" panose="00000500000000000000" pitchFamily="2" charset="0"/>
              </a:rPr>
              <a:t>Une campagne positive, innovante, dynamique</a:t>
            </a:r>
            <a:r>
              <a:rPr lang="fr-FR" sz="2000" dirty="0">
                <a:latin typeface="Titillium Web" panose="00000500000000000000" pitchFamily="2" charset="0"/>
              </a:rPr>
              <a:t>. Carême doit être vécue avec joie et authenticité, ce qui nous invite à une communication positive, porteuse de solutions.</a:t>
            </a:r>
          </a:p>
          <a:p>
            <a:pPr algn="just"/>
            <a:endParaRPr lang="fr-FR" sz="2000" dirty="0">
              <a:latin typeface="Titillium Web" panose="00000500000000000000" pitchFamily="2" charset="0"/>
            </a:endParaRPr>
          </a:p>
          <a:p>
            <a:pPr marL="342900" indent="-342900" algn="just">
              <a:buFont typeface="Arial" panose="020B0604020202020204" pitchFamily="34" charset="0"/>
              <a:buChar char="•"/>
            </a:pPr>
            <a:r>
              <a:rPr lang="fr-FR" sz="2000" b="1" dirty="0">
                <a:latin typeface="Titillium Web" panose="00000500000000000000" pitchFamily="2" charset="0"/>
              </a:rPr>
              <a:t>Les forces du changement </a:t>
            </a:r>
            <a:r>
              <a:rPr lang="fr-FR" sz="2000" dirty="0">
                <a:latin typeface="Titillium Web" panose="00000500000000000000" pitchFamily="2" charset="0"/>
              </a:rPr>
              <a:t>: une volonté de mettre à l’honneur celles et ceux qui agissent (donateurs, bénévoles, acteurs locaux...), en insistant à la fois sur les solutions apportées et l’humain comme le facteur de ce changement positif.</a:t>
            </a:r>
          </a:p>
          <a:p>
            <a:pPr algn="just"/>
            <a:endParaRPr lang="fr-FR" sz="2000" dirty="0">
              <a:latin typeface="Titillium Web" panose="00000500000000000000" pitchFamily="2" charset="0"/>
            </a:endParaRPr>
          </a:p>
          <a:p>
            <a:pPr marL="342900" indent="-342900" algn="just">
              <a:buFont typeface="Arial" panose="020B0604020202020204" pitchFamily="34" charset="0"/>
              <a:buChar char="•"/>
            </a:pPr>
            <a:r>
              <a:rPr lang="fr-FR" sz="2000" b="1" dirty="0">
                <a:latin typeface="Titillium Web" panose="00000500000000000000" pitchFamily="2" charset="0"/>
              </a:rPr>
              <a:t>Un ton engagé et percutant</a:t>
            </a:r>
            <a:r>
              <a:rPr lang="fr-FR" sz="2000" dirty="0">
                <a:latin typeface="Titillium Web" panose="00000500000000000000" pitchFamily="2" charset="0"/>
              </a:rPr>
              <a:t>, qui assume le projet de société porté et les enjeux à conquérir, une campagne qui vient pour remporter des victoires et changer les choses.</a:t>
            </a:r>
          </a:p>
          <a:p>
            <a:pPr marL="342900" indent="-342900" algn="just">
              <a:buFont typeface="Arial" panose="020B0604020202020204" pitchFamily="34" charset="0"/>
              <a:buChar char="•"/>
            </a:pPr>
            <a:endParaRPr lang="fr-FR" sz="2000" dirty="0">
              <a:latin typeface="Titillium Web" panose="00000500000000000000" pitchFamily="2" charset="0"/>
            </a:endParaRPr>
          </a:p>
          <a:p>
            <a:pPr marL="342900" indent="-342900" algn="just">
              <a:buFont typeface="Arial" panose="020B0604020202020204" pitchFamily="34" charset="0"/>
              <a:buChar char="•"/>
            </a:pPr>
            <a:r>
              <a:rPr lang="fr-FR" sz="2000" b="1" dirty="0">
                <a:latin typeface="Titillium Web" panose="00000500000000000000" pitchFamily="2" charset="0"/>
              </a:rPr>
              <a:t>Incarner ce qu’est l’écologie intégrale </a:t>
            </a:r>
            <a:r>
              <a:rPr lang="fr-FR" sz="2000" dirty="0">
                <a:latin typeface="Titillium Web" panose="00000500000000000000" pitchFamily="2" charset="0"/>
              </a:rPr>
              <a:t>et montrer comment tout est lié.</a:t>
            </a:r>
          </a:p>
        </p:txBody>
      </p:sp>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
        <p:nvSpPr>
          <p:cNvPr id="9" name="Freeform 15">
            <a:extLst>
              <a:ext uri="{FF2B5EF4-FFF2-40B4-BE49-F238E27FC236}">
                <a16:creationId xmlns:a16="http://schemas.microsoft.com/office/drawing/2014/main" id="{50E4E233-A531-42A4-85C6-BEFA2065481B}"/>
              </a:ext>
            </a:extLst>
          </p:cNvPr>
          <p:cNvSpPr>
            <a:spLocks/>
          </p:cNvSpPr>
          <p:nvPr/>
        </p:nvSpPr>
        <p:spPr bwMode="auto">
          <a:xfrm>
            <a:off x="-5876" y="1127024"/>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Tree>
    <p:extLst>
      <p:ext uri="{BB962C8B-B14F-4D97-AF65-F5344CB8AC3E}">
        <p14:creationId xmlns:p14="http://schemas.microsoft.com/office/powerpoint/2010/main" val="15943044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23741"/>
            <a:ext cx="6958739" cy="1129869"/>
          </a:xfrm>
        </p:spPr>
        <p:txBody>
          <a:bodyPr/>
          <a:lstStyle/>
          <a:p>
            <a:r>
              <a:rPr lang="fr-FR" dirty="0"/>
              <a:t>LES OBJECTIFS DU CARÊME</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18</a:t>
            </a:fld>
            <a:endParaRPr lang="fr-FR" dirty="0"/>
          </a:p>
        </p:txBody>
      </p:sp>
      <p:sp>
        <p:nvSpPr>
          <p:cNvPr id="2" name="ZoneTexte 1"/>
          <p:cNvSpPr txBox="1"/>
          <p:nvPr/>
        </p:nvSpPr>
        <p:spPr>
          <a:xfrm>
            <a:off x="1275887" y="2459504"/>
            <a:ext cx="6592226" cy="1569660"/>
          </a:xfrm>
          <a:prstGeom prst="rect">
            <a:avLst/>
          </a:prstGeom>
          <a:noFill/>
        </p:spPr>
        <p:txBody>
          <a:bodyPr wrap="square" rtlCol="0">
            <a:spAutoFit/>
          </a:bodyPr>
          <a:lstStyle/>
          <a:p>
            <a:r>
              <a:rPr lang="fr-FR" sz="2400" dirty="0">
                <a:latin typeface="Titillium Web" panose="00000500000000000000" pitchFamily="2" charset="0"/>
              </a:rPr>
              <a:t>La collecte : le signe d’un engagement fort</a:t>
            </a:r>
          </a:p>
          <a:p>
            <a:endParaRPr lang="fr-FR" sz="2400" dirty="0">
              <a:latin typeface="Titillium Web" panose="00000500000000000000" pitchFamily="2" charset="0"/>
            </a:endParaRPr>
          </a:p>
          <a:p>
            <a:r>
              <a:rPr lang="fr-FR" sz="2400" dirty="0">
                <a:latin typeface="Titillium Web" panose="00000500000000000000" pitchFamily="2" charset="0"/>
              </a:rPr>
              <a:t>Mise en valeur de l’engagement des partenaires, des bénévoles et des donateurs-</a:t>
            </a:r>
            <a:r>
              <a:rPr lang="fr-FR" sz="2400" dirty="0" err="1">
                <a:latin typeface="Titillium Web" panose="00000500000000000000" pitchFamily="2" charset="0"/>
              </a:rPr>
              <a:t>trices</a:t>
            </a:r>
            <a:endParaRPr lang="fr-FR" sz="2400" dirty="0">
              <a:latin typeface="Titillium Web" panose="00000500000000000000" pitchFamily="2" charset="0"/>
            </a:endParaRPr>
          </a:p>
        </p:txBody>
      </p:sp>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
        <p:nvSpPr>
          <p:cNvPr id="9" name="Freeform 15">
            <a:extLst>
              <a:ext uri="{FF2B5EF4-FFF2-40B4-BE49-F238E27FC236}">
                <a16:creationId xmlns:a16="http://schemas.microsoft.com/office/drawing/2014/main" id="{583B45E9-3551-4643-B044-1DE19FF791F2}"/>
              </a:ext>
            </a:extLst>
          </p:cNvPr>
          <p:cNvSpPr>
            <a:spLocks/>
          </p:cNvSpPr>
          <p:nvPr/>
        </p:nvSpPr>
        <p:spPr bwMode="auto">
          <a:xfrm>
            <a:off x="-5876" y="1243754"/>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Tree>
    <p:extLst>
      <p:ext uri="{BB962C8B-B14F-4D97-AF65-F5344CB8AC3E}">
        <p14:creationId xmlns:p14="http://schemas.microsoft.com/office/powerpoint/2010/main" val="24545488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22803"/>
            <a:ext cx="7189695" cy="1129869"/>
          </a:xfrm>
        </p:spPr>
        <p:txBody>
          <a:bodyPr/>
          <a:lstStyle/>
          <a:p>
            <a:r>
              <a:rPr lang="fr-FR" dirty="0"/>
              <a:t>DES OUTILS MIS À DISPOSITION</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19</a:t>
            </a:fld>
            <a:endParaRPr lang="fr-FR" dirty="0"/>
          </a:p>
        </p:txBody>
      </p:sp>
      <p:sp>
        <p:nvSpPr>
          <p:cNvPr id="2" name="ZoneTexte 1"/>
          <p:cNvSpPr txBox="1"/>
          <p:nvPr/>
        </p:nvSpPr>
        <p:spPr>
          <a:xfrm>
            <a:off x="1592517" y="1964353"/>
            <a:ext cx="7234777" cy="4893647"/>
          </a:xfrm>
          <a:prstGeom prst="rect">
            <a:avLst/>
          </a:prstGeom>
          <a:noFill/>
        </p:spPr>
        <p:txBody>
          <a:bodyPr wrap="square" rtlCol="0">
            <a:spAutoFit/>
          </a:bodyPr>
          <a:lstStyle/>
          <a:p>
            <a:endParaRPr lang="fr-FR" sz="2400" dirty="0">
              <a:latin typeface="Titillium Web" panose="00000500000000000000" pitchFamily="2" charset="0"/>
            </a:endParaRPr>
          </a:p>
          <a:p>
            <a:r>
              <a:rPr lang="fr-FR" sz="2400" b="1" dirty="0">
                <a:latin typeface="Titillium Web" panose="00000500000000000000" pitchFamily="2" charset="0"/>
              </a:rPr>
              <a:t>7 outils </a:t>
            </a:r>
            <a:r>
              <a:rPr lang="fr-FR" sz="2400" dirty="0">
                <a:latin typeface="Titillium Web" panose="00000500000000000000" pitchFamily="2" charset="0"/>
              </a:rPr>
              <a:t>:</a:t>
            </a:r>
          </a:p>
          <a:p>
            <a:pPr marL="1519238" indent="-342900">
              <a:buFont typeface="Arial" panose="020B0604020202020204" pitchFamily="34" charset="0"/>
              <a:buChar char="•"/>
            </a:pPr>
            <a:r>
              <a:rPr lang="fr-FR" sz="2400" dirty="0">
                <a:latin typeface="Titillium Web" panose="00000500000000000000" pitchFamily="2" charset="0"/>
              </a:rPr>
              <a:t>Un cahier d’animation  </a:t>
            </a:r>
          </a:p>
          <a:p>
            <a:pPr marL="1519238" indent="-342900">
              <a:buFont typeface="Arial" panose="020B0604020202020204" pitchFamily="34" charset="0"/>
              <a:buChar char="•"/>
            </a:pPr>
            <a:r>
              <a:rPr lang="fr-FR" sz="2400" dirty="0">
                <a:latin typeface="Titillium Web" panose="00000500000000000000" pitchFamily="2" charset="0"/>
              </a:rPr>
              <a:t>Un cahier liturgique</a:t>
            </a:r>
          </a:p>
          <a:p>
            <a:pPr marL="1519238" indent="-342900">
              <a:buFont typeface="Arial" panose="020B0604020202020204" pitchFamily="34" charset="0"/>
              <a:buChar char="•"/>
            </a:pPr>
            <a:endParaRPr lang="fr-FR" sz="2400" dirty="0">
              <a:latin typeface="Titillium Web" panose="00000500000000000000" pitchFamily="2" charset="0"/>
            </a:endParaRPr>
          </a:p>
          <a:p>
            <a:pPr marL="1519238" indent="-342900">
              <a:buFont typeface="Arial" panose="020B0604020202020204" pitchFamily="34" charset="0"/>
              <a:buChar char="•"/>
            </a:pPr>
            <a:r>
              <a:rPr lang="fr-FR" sz="2400" dirty="0">
                <a:latin typeface="Titillium Web" panose="00000500000000000000" pitchFamily="2" charset="0"/>
              </a:rPr>
              <a:t>Le livret spirituel</a:t>
            </a:r>
          </a:p>
          <a:p>
            <a:pPr marL="1519238" indent="-342900">
              <a:buFont typeface="Arial" panose="020B0604020202020204" pitchFamily="34" charset="0"/>
              <a:buChar char="•"/>
            </a:pPr>
            <a:r>
              <a:rPr lang="fr-FR" sz="2400" dirty="0">
                <a:latin typeface="Titillium Web" panose="00000500000000000000" pitchFamily="2" charset="0"/>
              </a:rPr>
              <a:t>Le poster</a:t>
            </a:r>
          </a:p>
          <a:p>
            <a:pPr marL="1519238" indent="-342900">
              <a:buFont typeface="Arial" panose="020B0604020202020204" pitchFamily="34" charset="0"/>
              <a:buChar char="•"/>
            </a:pPr>
            <a:r>
              <a:rPr lang="fr-FR" sz="2400" dirty="0">
                <a:latin typeface="Titillium Web" panose="00000500000000000000" pitchFamily="2" charset="0"/>
              </a:rPr>
              <a:t>Un chemin de croix</a:t>
            </a:r>
          </a:p>
          <a:p>
            <a:pPr marL="1519238" indent="-342900">
              <a:buFont typeface="Arial" panose="020B0604020202020204" pitchFamily="34" charset="0"/>
              <a:buChar char="•"/>
            </a:pPr>
            <a:r>
              <a:rPr lang="fr-FR" sz="2400" dirty="0">
                <a:latin typeface="Titillium Web" panose="00000500000000000000" pitchFamily="2" charset="0"/>
              </a:rPr>
              <a:t>L’affiche d’appel au don</a:t>
            </a:r>
          </a:p>
          <a:p>
            <a:pPr marL="1519238" indent="-342900">
              <a:buFont typeface="Arial" panose="020B0604020202020204" pitchFamily="34" charset="0"/>
              <a:buChar char="•"/>
            </a:pPr>
            <a:r>
              <a:rPr lang="fr-FR" sz="2400" dirty="0">
                <a:latin typeface="Titillium Web" panose="00000500000000000000" pitchFamily="2" charset="0"/>
              </a:rPr>
              <a:t>Les enveloppes pour les dons</a:t>
            </a:r>
          </a:p>
          <a:p>
            <a:pPr marL="1176338"/>
            <a:endParaRPr lang="fr-FR" sz="2400" dirty="0">
              <a:latin typeface="Titillium Web" panose="00000500000000000000" pitchFamily="2" charset="0"/>
            </a:endParaRPr>
          </a:p>
          <a:p>
            <a:pPr marL="1176338"/>
            <a:endParaRPr lang="fr-FR" sz="2400" dirty="0">
              <a:latin typeface="Titillium Web" panose="00000500000000000000" pitchFamily="2" charset="0"/>
            </a:endParaRPr>
          </a:p>
          <a:p>
            <a:endParaRPr lang="fr-FR" sz="2400" dirty="0">
              <a:latin typeface="Titillium Web" panose="00000500000000000000" pitchFamily="2" charset="0"/>
            </a:endParaRPr>
          </a:p>
        </p:txBody>
      </p:sp>
      <p:sp>
        <p:nvSpPr>
          <p:cNvPr id="7" name="Freeform 15">
            <a:extLst>
              <a:ext uri="{FF2B5EF4-FFF2-40B4-BE49-F238E27FC236}">
                <a16:creationId xmlns:a16="http://schemas.microsoft.com/office/drawing/2014/main" id="{348ED53C-A251-4C92-B7EF-7854F52C84CB}"/>
              </a:ext>
            </a:extLst>
          </p:cNvPr>
          <p:cNvSpPr>
            <a:spLocks/>
          </p:cNvSpPr>
          <p:nvPr/>
        </p:nvSpPr>
        <p:spPr bwMode="auto">
          <a:xfrm>
            <a:off x="-5876" y="1477217"/>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1026" name="Picture 2" descr="Nouveauté théorique de Ian Nepomniachtchi - Vidéos éche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967" y="2301716"/>
            <a:ext cx="975862" cy="908004"/>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Tree>
    <p:extLst>
      <p:ext uri="{BB962C8B-B14F-4D97-AF65-F5344CB8AC3E}">
        <p14:creationId xmlns:p14="http://schemas.microsoft.com/office/powerpoint/2010/main" val="12660510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12173"/>
            <a:ext cx="6913657" cy="1315220"/>
          </a:xfrm>
        </p:spPr>
        <p:txBody>
          <a:bodyPr/>
          <a:lstStyle/>
          <a:p>
            <a:r>
              <a:rPr lang="fr-FR" dirty="0"/>
              <a:t>FACE À LA CRISE</a:t>
            </a:r>
          </a:p>
        </p:txBody>
      </p:sp>
      <p:sp>
        <p:nvSpPr>
          <p:cNvPr id="3"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p:txBody>
          <a:bodyPr/>
          <a:lstStyle/>
          <a:p>
            <a:r>
              <a:rPr lang="fr-FR" dirty="0"/>
              <a:t>Campagne Carême – </a:t>
            </a:r>
            <a:r>
              <a:rPr lang="fr-FR" dirty="0" smtClean="0"/>
              <a:t>AD 16 janvier 2021</a:t>
            </a:r>
            <a:endParaRPr lang="fr-FR" dirty="0"/>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2</a:t>
            </a:fld>
            <a:endParaRPr lang="fr-FR" dirty="0"/>
          </a:p>
        </p:txBody>
      </p:sp>
      <p:sp>
        <p:nvSpPr>
          <p:cNvPr id="8" name="Freeform 15">
            <a:extLst>
              <a:ext uri="{FF2B5EF4-FFF2-40B4-BE49-F238E27FC236}">
                <a16:creationId xmlns:a16="http://schemas.microsoft.com/office/drawing/2014/main" id="{0A90E44E-31C5-C049-A3F2-7568BF107097}"/>
              </a:ext>
            </a:extLst>
          </p:cNvPr>
          <p:cNvSpPr>
            <a:spLocks/>
          </p:cNvSpPr>
          <p:nvPr/>
        </p:nvSpPr>
        <p:spPr bwMode="auto">
          <a:xfrm>
            <a:off x="-5876" y="1243754"/>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ZoneTexte 1"/>
          <p:cNvSpPr txBox="1"/>
          <p:nvPr/>
        </p:nvSpPr>
        <p:spPr>
          <a:xfrm>
            <a:off x="751331" y="2138273"/>
            <a:ext cx="8075963" cy="2862322"/>
          </a:xfrm>
          <a:prstGeom prst="rect">
            <a:avLst/>
          </a:prstGeom>
          <a:noFill/>
        </p:spPr>
        <p:txBody>
          <a:bodyPr wrap="square" rtlCol="0">
            <a:spAutoFit/>
          </a:bodyPr>
          <a:lstStyle/>
          <a:p>
            <a:r>
              <a:rPr lang="fr-FR" dirty="0">
                <a:latin typeface="Titillium Web" panose="00000500000000000000" pitchFamily="2" charset="0"/>
              </a:rPr>
              <a:t>Il y a quelques mois, partout dans le monde la crise sanitaire est venue mettre un coup d’arrêt à nos sociétés. La seconde vague du virus continue à désorganiser nos activités habituelles.</a:t>
            </a:r>
            <a:br>
              <a:rPr lang="fr-FR" dirty="0">
                <a:latin typeface="Titillium Web" panose="00000500000000000000" pitchFamily="2" charset="0"/>
              </a:rPr>
            </a:br>
            <a:r>
              <a:rPr lang="fr-FR" dirty="0">
                <a:latin typeface="Titillium Web" panose="00000500000000000000" pitchFamily="2" charset="0"/>
              </a:rPr>
              <a:t/>
            </a:r>
            <a:br>
              <a:rPr lang="fr-FR" dirty="0">
                <a:latin typeface="Titillium Web" panose="00000500000000000000" pitchFamily="2" charset="0"/>
              </a:rPr>
            </a:br>
            <a:r>
              <a:rPr lang="fr-FR" dirty="0">
                <a:latin typeface="Titillium Web" panose="00000500000000000000" pitchFamily="2" charset="0"/>
              </a:rPr>
              <a:t>Les conséquences du Coronavirus sont désastreuses, en France comme à l’international. La situation économique, sociale, environnementale, se dégrade sous nos yeux.</a:t>
            </a:r>
            <a:br>
              <a:rPr lang="fr-FR" dirty="0">
                <a:latin typeface="Titillium Web" panose="00000500000000000000" pitchFamily="2" charset="0"/>
              </a:rPr>
            </a:br>
            <a:r>
              <a:rPr lang="fr-FR" dirty="0">
                <a:latin typeface="Titillium Web" panose="00000500000000000000" pitchFamily="2" charset="0"/>
              </a:rPr>
              <a:t/>
            </a:r>
            <a:br>
              <a:rPr lang="fr-FR" dirty="0">
                <a:latin typeface="Titillium Web" panose="00000500000000000000" pitchFamily="2" charset="0"/>
              </a:rPr>
            </a:br>
            <a:r>
              <a:rPr lang="fr-FR" b="1" dirty="0">
                <a:latin typeface="Titillium Web" panose="00000500000000000000" pitchFamily="2" charset="0"/>
              </a:rPr>
              <a:t>Il est nécessaire pour le CCFD-Terre Solidaire de faire entendre sa voix, et de pouvoir porter plus que jamais les valeurs qui nous sont chères.</a:t>
            </a:r>
          </a:p>
        </p:txBody>
      </p:sp>
    </p:spTree>
    <p:extLst>
      <p:ext uri="{BB962C8B-B14F-4D97-AF65-F5344CB8AC3E}">
        <p14:creationId xmlns:p14="http://schemas.microsoft.com/office/powerpoint/2010/main" val="24580637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22803"/>
            <a:ext cx="7189695" cy="1129869"/>
          </a:xfrm>
        </p:spPr>
        <p:txBody>
          <a:bodyPr/>
          <a:lstStyle/>
          <a:p>
            <a:r>
              <a:rPr lang="fr-FR" i="1" dirty="0"/>
              <a:t>Cahier liturgique</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20</a:t>
            </a:fld>
            <a:endParaRPr lang="fr-FR" dirty="0"/>
          </a:p>
        </p:txBody>
      </p:sp>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pic>
        <p:nvPicPr>
          <p:cNvPr id="3" name="Image 2">
            <a:extLst>
              <a:ext uri="{FF2B5EF4-FFF2-40B4-BE49-F238E27FC236}">
                <a16:creationId xmlns:a16="http://schemas.microsoft.com/office/drawing/2014/main" id="{FBEFA6D4-2929-4088-9569-0AFD1CF5FC09}"/>
              </a:ext>
            </a:extLst>
          </p:cNvPr>
          <p:cNvPicPr>
            <a:picLocks noChangeAspect="1"/>
          </p:cNvPicPr>
          <p:nvPr/>
        </p:nvPicPr>
        <p:blipFill>
          <a:blip r:embed="rId3"/>
          <a:stretch>
            <a:fillRect/>
          </a:stretch>
        </p:blipFill>
        <p:spPr>
          <a:xfrm>
            <a:off x="2812038" y="1152672"/>
            <a:ext cx="3519923" cy="5000866"/>
          </a:xfrm>
          <a:prstGeom prst="rect">
            <a:avLst/>
          </a:prstGeom>
          <a:ln>
            <a:solidFill>
              <a:schemeClr val="tx1"/>
            </a:solidFill>
          </a:ln>
        </p:spPr>
      </p:pic>
      <p:sp>
        <p:nvSpPr>
          <p:cNvPr id="2" name="ZoneTexte 1">
            <a:extLst>
              <a:ext uri="{FF2B5EF4-FFF2-40B4-BE49-F238E27FC236}">
                <a16:creationId xmlns:a16="http://schemas.microsoft.com/office/drawing/2014/main" id="{45D18816-6BA0-4272-8177-48970876231D}"/>
              </a:ext>
            </a:extLst>
          </p:cNvPr>
          <p:cNvSpPr txBox="1"/>
          <p:nvPr/>
        </p:nvSpPr>
        <p:spPr>
          <a:xfrm>
            <a:off x="6412350" y="2417735"/>
            <a:ext cx="2642455" cy="461665"/>
          </a:xfrm>
          <a:prstGeom prst="rect">
            <a:avLst/>
          </a:prstGeom>
          <a:noFill/>
        </p:spPr>
        <p:txBody>
          <a:bodyPr wrap="none" rtlCol="0">
            <a:spAutoFit/>
          </a:bodyPr>
          <a:lstStyle/>
          <a:p>
            <a:r>
              <a:rPr lang="fr-FR" sz="2400" b="1" dirty="0"/>
              <a:t>30 000 exemplaires</a:t>
            </a:r>
          </a:p>
        </p:txBody>
      </p:sp>
    </p:spTree>
    <p:extLst>
      <p:ext uri="{BB962C8B-B14F-4D97-AF65-F5344CB8AC3E}">
        <p14:creationId xmlns:p14="http://schemas.microsoft.com/office/powerpoint/2010/main" val="28543361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20645"/>
            <a:ext cx="6913657" cy="1129869"/>
          </a:xfrm>
        </p:spPr>
        <p:txBody>
          <a:bodyPr/>
          <a:lstStyle/>
          <a:p>
            <a:r>
              <a:rPr lang="fr-FR" dirty="0"/>
              <a:t>UNE PROGRESSION EN 5 ÉTAPES</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21</a:t>
            </a:fld>
            <a:endParaRPr lang="fr-FR" dirty="0"/>
          </a:p>
        </p:txBody>
      </p:sp>
      <p:sp>
        <p:nvSpPr>
          <p:cNvPr id="2" name="ZoneTexte 1"/>
          <p:cNvSpPr txBox="1"/>
          <p:nvPr/>
        </p:nvSpPr>
        <p:spPr>
          <a:xfrm>
            <a:off x="1275887" y="2478337"/>
            <a:ext cx="6592226" cy="2523768"/>
          </a:xfrm>
          <a:prstGeom prst="rect">
            <a:avLst/>
          </a:prstGeom>
          <a:noFill/>
        </p:spPr>
        <p:txBody>
          <a:bodyPr wrap="square" rtlCol="0">
            <a:spAutoFit/>
          </a:bodyPr>
          <a:lstStyle/>
          <a:p>
            <a:r>
              <a:rPr lang="fr-FR" sz="2400" b="1" dirty="0">
                <a:latin typeface="Titillium Web" panose="00000500000000000000" pitchFamily="2" charset="0"/>
              </a:rPr>
              <a:t>NOUS HABITONS TOUS LA MÊME MAISON </a:t>
            </a:r>
            <a:endParaRPr lang="fr-FR" sz="2400" dirty="0">
              <a:latin typeface="Titillium Web" panose="00000500000000000000" pitchFamily="2" charset="0"/>
            </a:endParaRPr>
          </a:p>
          <a:p>
            <a:pPr algn="ctr"/>
            <a:endParaRPr lang="fr-FR" sz="1400" dirty="0">
              <a:latin typeface="Titillium Web" panose="00000500000000000000" pitchFamily="2" charset="0"/>
            </a:endParaRPr>
          </a:p>
          <a:p>
            <a:r>
              <a:rPr lang="fr-FR" sz="2400" dirty="0">
                <a:latin typeface="Titillium Web" panose="00000500000000000000" pitchFamily="2" charset="0"/>
              </a:rPr>
              <a:t>AIMER la Création</a:t>
            </a:r>
          </a:p>
          <a:p>
            <a:r>
              <a:rPr lang="fr-FR" sz="2400" dirty="0">
                <a:latin typeface="Titillium Web" panose="00000500000000000000" pitchFamily="2" charset="0"/>
              </a:rPr>
              <a:t>COMPRENDRE la Création</a:t>
            </a:r>
          </a:p>
          <a:p>
            <a:r>
              <a:rPr lang="fr-FR" sz="2400" dirty="0">
                <a:latin typeface="Titillium Web" panose="00000500000000000000" pitchFamily="2" charset="0"/>
              </a:rPr>
              <a:t>CHANGER de REGARD sur la Création</a:t>
            </a:r>
          </a:p>
          <a:p>
            <a:r>
              <a:rPr lang="fr-FR" sz="2400" dirty="0">
                <a:latin typeface="Titillium Web" panose="00000500000000000000" pitchFamily="2" charset="0"/>
              </a:rPr>
              <a:t>S’ENGAGER pour la Création</a:t>
            </a:r>
          </a:p>
          <a:p>
            <a:r>
              <a:rPr lang="fr-FR" sz="2400" dirty="0">
                <a:latin typeface="Titillium Web" panose="00000500000000000000" pitchFamily="2" charset="0"/>
              </a:rPr>
              <a:t>TOUT EST LIÉ</a:t>
            </a:r>
          </a:p>
        </p:txBody>
      </p:sp>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
        <p:nvSpPr>
          <p:cNvPr id="9" name="Freeform 15">
            <a:extLst>
              <a:ext uri="{FF2B5EF4-FFF2-40B4-BE49-F238E27FC236}">
                <a16:creationId xmlns:a16="http://schemas.microsoft.com/office/drawing/2014/main" id="{9F467D18-746E-4D46-9200-5DA2526B9575}"/>
              </a:ext>
            </a:extLst>
          </p:cNvPr>
          <p:cNvSpPr>
            <a:spLocks/>
          </p:cNvSpPr>
          <p:nvPr/>
        </p:nvSpPr>
        <p:spPr bwMode="auto">
          <a:xfrm>
            <a:off x="-5876" y="1243754"/>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Tree>
    <p:extLst>
      <p:ext uri="{BB962C8B-B14F-4D97-AF65-F5344CB8AC3E}">
        <p14:creationId xmlns:p14="http://schemas.microsoft.com/office/powerpoint/2010/main" val="11983947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214165"/>
            <a:ext cx="6913657" cy="1129869"/>
          </a:xfrm>
        </p:spPr>
        <p:txBody>
          <a:bodyPr/>
          <a:lstStyle/>
          <a:p>
            <a:r>
              <a:rPr lang="fr-FR" dirty="0"/>
              <a:t>1</a:t>
            </a:r>
            <a:r>
              <a:rPr lang="fr-FR" baseline="30000" dirty="0"/>
              <a:t>ER</a:t>
            </a:r>
            <a:r>
              <a:rPr lang="fr-FR" dirty="0"/>
              <a:t> </a:t>
            </a:r>
            <a:r>
              <a:rPr lang="fr-FR"/>
              <a:t>DIMANCHE </a:t>
            </a:r>
            <a:r>
              <a:rPr lang="fr-FR" sz="2800"/>
              <a:t>21 </a:t>
            </a:r>
            <a:r>
              <a:rPr lang="fr-FR" sz="2800" dirty="0"/>
              <a:t>février </a:t>
            </a:r>
            <a:r>
              <a:rPr lang="fr-FR" dirty="0"/>
              <a:t>: </a:t>
            </a:r>
          </a:p>
          <a:p>
            <a:r>
              <a:rPr lang="fr-FR" dirty="0"/>
              <a:t>AIMER LA CRÉATION</a:t>
            </a:r>
            <a:endParaRPr lang="fr-FR" sz="2800" dirty="0"/>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22</a:t>
            </a:fld>
            <a:endParaRPr lang="fr-FR" dirty="0"/>
          </a:p>
        </p:txBody>
      </p:sp>
      <p:sp>
        <p:nvSpPr>
          <p:cNvPr id="2" name="ZoneTexte 1"/>
          <p:cNvSpPr txBox="1"/>
          <p:nvPr/>
        </p:nvSpPr>
        <p:spPr>
          <a:xfrm>
            <a:off x="603116" y="1399878"/>
            <a:ext cx="8004310" cy="5324535"/>
          </a:xfrm>
          <a:prstGeom prst="rect">
            <a:avLst/>
          </a:prstGeom>
          <a:noFill/>
        </p:spPr>
        <p:txBody>
          <a:bodyPr wrap="square" rtlCol="0">
            <a:spAutoFit/>
          </a:bodyPr>
          <a:lstStyle/>
          <a:p>
            <a:pPr marL="342900" indent="-342900">
              <a:lnSpc>
                <a:spcPts val="3800"/>
              </a:lnSpc>
              <a:buFont typeface="Wingdings" panose="05000000000000000000" pitchFamily="2" charset="2"/>
              <a:buChar char="Ø"/>
            </a:pPr>
            <a:r>
              <a:rPr lang="fr-FR" sz="2200" dirty="0">
                <a:latin typeface="Titillium Web" panose="00000500000000000000" pitchFamily="2" charset="0"/>
              </a:rPr>
              <a:t>Reconnaître les bienfaits de la Création</a:t>
            </a:r>
          </a:p>
          <a:p>
            <a:pPr marL="342900" indent="-342900">
              <a:lnSpc>
                <a:spcPts val="3800"/>
              </a:lnSpc>
              <a:buFont typeface="Wingdings" panose="05000000000000000000" pitchFamily="2" charset="2"/>
              <a:buChar char="Ø"/>
            </a:pPr>
            <a:r>
              <a:rPr lang="fr-FR" sz="2200" dirty="0">
                <a:latin typeface="Titillium Web" panose="00000500000000000000" pitchFamily="2" charset="0"/>
              </a:rPr>
              <a:t>La Création, ce beau désert</a:t>
            </a:r>
          </a:p>
          <a:p>
            <a:pPr algn="just"/>
            <a:r>
              <a:rPr lang="fr-FR" dirty="0">
                <a:latin typeface="Titillium Web" panose="00000500000000000000" pitchFamily="2" charset="0"/>
              </a:rPr>
              <a:t>Entre les bêtes sauvages et les anges, voilà le Christ ramené à l’expérience fondamentale de tout être humain. Entre terre et ciel, comment trouver sa place ? Si le Christ fait l’expérience que la Création semble le « servir » dans le désert de son  cœur, il réalise aussi à quel point la violence et l’opposition à la vie est puissante. N’ai-je pas à accepter que l’émerveillement devant la Création doit aller de pair avec la lucidité : car, nous dira le Christ, le bon grain et l’ivraie y sont mélangés. A nous de devenir des cultivateurs attentifs et patients.</a:t>
            </a:r>
          </a:p>
          <a:p>
            <a:pPr marL="342900" indent="-342900">
              <a:lnSpc>
                <a:spcPts val="3800"/>
              </a:lnSpc>
              <a:buFont typeface="Wingdings" panose="05000000000000000000" pitchFamily="2" charset="2"/>
              <a:buChar char="Ø"/>
            </a:pPr>
            <a:r>
              <a:rPr lang="fr-FR" sz="2200" dirty="0">
                <a:latin typeface="Titillium Web" panose="00000500000000000000" pitchFamily="2" charset="0"/>
              </a:rPr>
              <a:t>« Loué sois-tu »</a:t>
            </a:r>
          </a:p>
          <a:p>
            <a:pPr marL="342900" indent="-342900" algn="just">
              <a:lnSpc>
                <a:spcPts val="3800"/>
              </a:lnSpc>
              <a:buFont typeface="Wingdings" panose="05000000000000000000" pitchFamily="2" charset="2"/>
              <a:buChar char="Ø"/>
            </a:pPr>
            <a:r>
              <a:rPr lang="fr-FR" sz="2200" dirty="0">
                <a:latin typeface="Titillium Web" panose="00000500000000000000" pitchFamily="2" charset="0"/>
              </a:rPr>
              <a:t>Urgence à porter sur l’écologie intégrale</a:t>
            </a:r>
          </a:p>
          <a:p>
            <a:pPr marL="342900" indent="-342900" algn="just">
              <a:lnSpc>
                <a:spcPts val="3800"/>
              </a:lnSpc>
              <a:buFont typeface="Wingdings" panose="05000000000000000000" pitchFamily="2" charset="2"/>
              <a:buChar char="Ø"/>
            </a:pPr>
            <a:r>
              <a:rPr lang="fr-FR" sz="2200" dirty="0">
                <a:latin typeface="Titillium Web" panose="00000500000000000000" pitchFamily="2" charset="0"/>
              </a:rPr>
              <a:t>Invitation à AIMER la Création et l’humanité toute entière à l’image de St François §10</a:t>
            </a:r>
          </a:p>
          <a:p>
            <a:endParaRPr lang="fr-FR" sz="2400" dirty="0">
              <a:latin typeface="Titillium Web" panose="00000500000000000000" pitchFamily="2" charset="0"/>
            </a:endParaRPr>
          </a:p>
        </p:txBody>
      </p:sp>
      <p:sp>
        <p:nvSpPr>
          <p:cNvPr id="8" name="Ellipse 7">
            <a:extLst>
              <a:ext uri="{FF2B5EF4-FFF2-40B4-BE49-F238E27FC236}">
                <a16:creationId xmlns:a16="http://schemas.microsoft.com/office/drawing/2014/main" id="{62C12130-EB1C-4A6B-A2AE-54E680B9F3E1}"/>
              </a:ext>
            </a:extLst>
          </p:cNvPr>
          <p:cNvSpPr/>
          <p:nvPr/>
        </p:nvSpPr>
        <p:spPr>
          <a:xfrm>
            <a:off x="7016723" y="484612"/>
            <a:ext cx="1801813" cy="1332854"/>
          </a:xfrm>
          <a:prstGeom prst="ellipse">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9" name="ZoneTexte 8">
            <a:extLst>
              <a:ext uri="{FF2B5EF4-FFF2-40B4-BE49-F238E27FC236}">
                <a16:creationId xmlns:a16="http://schemas.microsoft.com/office/drawing/2014/main" id="{116EAAF1-322B-4475-A807-FEF0DD4896FF}"/>
              </a:ext>
            </a:extLst>
          </p:cNvPr>
          <p:cNvSpPr txBox="1"/>
          <p:nvPr/>
        </p:nvSpPr>
        <p:spPr>
          <a:xfrm>
            <a:off x="7245350" y="966373"/>
            <a:ext cx="1573186" cy="369332"/>
          </a:xfrm>
          <a:prstGeom prst="rect">
            <a:avLst/>
          </a:prstGeom>
          <a:noFill/>
        </p:spPr>
        <p:txBody>
          <a:bodyPr wrap="square" rtlCol="0">
            <a:spAutoFit/>
          </a:bodyPr>
          <a:lstStyle/>
          <a:p>
            <a:r>
              <a:rPr lang="fr-FR" b="1" dirty="0">
                <a:solidFill>
                  <a:srgbClr val="80589C"/>
                </a:solidFill>
              </a:rPr>
              <a:t>TOUT EST LIÉ</a:t>
            </a:r>
          </a:p>
        </p:txBody>
      </p:sp>
      <p:sp>
        <p:nvSpPr>
          <p:cNvPr id="10"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Tree>
    <p:extLst>
      <p:ext uri="{BB962C8B-B14F-4D97-AF65-F5344CB8AC3E}">
        <p14:creationId xmlns:p14="http://schemas.microsoft.com/office/powerpoint/2010/main" val="17412666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252165"/>
            <a:ext cx="6922415" cy="1129869"/>
          </a:xfrm>
        </p:spPr>
        <p:txBody>
          <a:bodyPr/>
          <a:lstStyle/>
          <a:p>
            <a:r>
              <a:rPr lang="fr-FR" dirty="0"/>
              <a:t>2</a:t>
            </a:r>
            <a:r>
              <a:rPr lang="fr-FR" baseline="30000" dirty="0"/>
              <a:t>E</a:t>
            </a:r>
            <a:r>
              <a:rPr lang="fr-FR" dirty="0"/>
              <a:t> DIMANCHE : COMPRENDRE  LA CRÉATION</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23</a:t>
            </a:fld>
            <a:endParaRPr lang="fr-FR" dirty="0"/>
          </a:p>
        </p:txBody>
      </p:sp>
      <p:sp>
        <p:nvSpPr>
          <p:cNvPr id="2" name="ZoneTexte 1"/>
          <p:cNvSpPr txBox="1"/>
          <p:nvPr/>
        </p:nvSpPr>
        <p:spPr>
          <a:xfrm>
            <a:off x="695657" y="1427668"/>
            <a:ext cx="7378036" cy="4597412"/>
          </a:xfrm>
          <a:prstGeom prst="rect">
            <a:avLst/>
          </a:prstGeom>
          <a:noFill/>
        </p:spPr>
        <p:txBody>
          <a:bodyPr wrap="square" rtlCol="0">
            <a:spAutoFit/>
          </a:bodyPr>
          <a:lstStyle/>
          <a:p>
            <a:endParaRPr lang="fr-FR" sz="2400" dirty="0">
              <a:latin typeface="Titillium Web" panose="00000500000000000000" pitchFamily="2" charset="0"/>
            </a:endParaRPr>
          </a:p>
          <a:p>
            <a:pPr marL="342900" indent="-342900">
              <a:lnSpc>
                <a:spcPts val="3800"/>
              </a:lnSpc>
              <a:buFont typeface="Wingdings" panose="05000000000000000000" pitchFamily="2" charset="2"/>
              <a:buChar char="Ø"/>
            </a:pPr>
            <a:r>
              <a:rPr lang="fr-FR" sz="2200" dirty="0">
                <a:latin typeface="Titillium Web" panose="00000500000000000000" pitchFamily="2" charset="0"/>
              </a:rPr>
              <a:t>Mettre en œuvre la conversion écologique</a:t>
            </a:r>
          </a:p>
          <a:p>
            <a:pPr marL="342900" indent="-342900">
              <a:lnSpc>
                <a:spcPts val="3800"/>
              </a:lnSpc>
              <a:buFont typeface="Wingdings" panose="05000000000000000000" pitchFamily="2" charset="2"/>
              <a:buChar char="Ø"/>
            </a:pPr>
            <a:r>
              <a:rPr lang="fr-FR" sz="2200" dirty="0">
                <a:latin typeface="Titillium Web" panose="00000500000000000000" pitchFamily="2" charset="0"/>
              </a:rPr>
              <a:t>Voir et entendre </a:t>
            </a:r>
          </a:p>
          <a:p>
            <a:pPr algn="just"/>
            <a:r>
              <a:rPr lang="fr-FR" dirty="0">
                <a:latin typeface="Titillium Web" panose="00000500000000000000" pitchFamily="2" charset="0"/>
              </a:rPr>
              <a:t>Étrange expérience pour ces amis proches du Christ : d’un instant à l’autre ils passent de la vie ordinaire à l’éblouissement intérieur le plus étonnant. Soudain, la lumière du monde se révèle dans le visage du Christ. Quel bonheur quand un tel moment jaillit dans notre vie. </a:t>
            </a:r>
          </a:p>
          <a:p>
            <a:pPr algn="just"/>
            <a:r>
              <a:rPr lang="fr-FR" dirty="0">
                <a:latin typeface="Titillium Web" panose="00000500000000000000" pitchFamily="2" charset="0"/>
              </a:rPr>
              <a:t>Et ne sommes-nous pas appelés à descendre de la montage de la rencontre de  Dieu pour apprendre à entendre le cri des pauvres et le cri de la terre. Un cri non pas désespéré mais travaillé par les appels du Ressuscité.</a:t>
            </a:r>
          </a:p>
          <a:p>
            <a:pPr marL="342900" indent="-342900">
              <a:lnSpc>
                <a:spcPts val="3800"/>
              </a:lnSpc>
              <a:buFont typeface="Wingdings" panose="05000000000000000000" pitchFamily="2" charset="2"/>
              <a:buChar char="Ø"/>
            </a:pPr>
            <a:r>
              <a:rPr lang="fr-FR" sz="2200" dirty="0">
                <a:latin typeface="Titillium Web" panose="00000500000000000000" pitchFamily="2" charset="0"/>
              </a:rPr>
              <a:t>Prendre conscience des interdépendances entre le cri de la Terre et le cri des pauvres, </a:t>
            </a:r>
            <a:r>
              <a:rPr lang="fr-FR" sz="2200" dirty="0" err="1">
                <a:latin typeface="Titillium Web" panose="00000500000000000000" pitchFamily="2" charset="0"/>
              </a:rPr>
              <a:t>cf</a:t>
            </a:r>
            <a:r>
              <a:rPr lang="fr-FR" sz="2200" dirty="0">
                <a:latin typeface="Titillium Web" panose="00000500000000000000" pitchFamily="2" charset="0"/>
              </a:rPr>
              <a:t> : § 49</a:t>
            </a:r>
          </a:p>
        </p:txBody>
      </p:sp>
      <p:sp>
        <p:nvSpPr>
          <p:cNvPr id="8" name="Ellipse 7">
            <a:extLst>
              <a:ext uri="{FF2B5EF4-FFF2-40B4-BE49-F238E27FC236}">
                <a16:creationId xmlns:a16="http://schemas.microsoft.com/office/drawing/2014/main" id="{62C12130-EB1C-4A6B-A2AE-54E680B9F3E1}"/>
              </a:ext>
            </a:extLst>
          </p:cNvPr>
          <p:cNvSpPr/>
          <p:nvPr/>
        </p:nvSpPr>
        <p:spPr>
          <a:xfrm>
            <a:off x="7016723" y="873716"/>
            <a:ext cx="1801813" cy="1332854"/>
          </a:xfrm>
          <a:prstGeom prst="ellipse">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9" name="ZoneTexte 8">
            <a:extLst>
              <a:ext uri="{FF2B5EF4-FFF2-40B4-BE49-F238E27FC236}">
                <a16:creationId xmlns:a16="http://schemas.microsoft.com/office/drawing/2014/main" id="{116EAAF1-322B-4475-A807-FEF0DD4896FF}"/>
              </a:ext>
            </a:extLst>
          </p:cNvPr>
          <p:cNvSpPr txBox="1"/>
          <p:nvPr/>
        </p:nvSpPr>
        <p:spPr>
          <a:xfrm>
            <a:off x="7245350" y="1355477"/>
            <a:ext cx="1573186" cy="369332"/>
          </a:xfrm>
          <a:prstGeom prst="rect">
            <a:avLst/>
          </a:prstGeom>
          <a:noFill/>
        </p:spPr>
        <p:txBody>
          <a:bodyPr wrap="square" rtlCol="0">
            <a:spAutoFit/>
          </a:bodyPr>
          <a:lstStyle/>
          <a:p>
            <a:r>
              <a:rPr lang="fr-FR" b="1" dirty="0">
                <a:solidFill>
                  <a:srgbClr val="80589C"/>
                </a:solidFill>
              </a:rPr>
              <a:t>TOUT EST LIÉ</a:t>
            </a:r>
          </a:p>
        </p:txBody>
      </p:sp>
      <p:sp>
        <p:nvSpPr>
          <p:cNvPr id="10"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Tree>
    <p:extLst>
      <p:ext uri="{BB962C8B-B14F-4D97-AF65-F5344CB8AC3E}">
        <p14:creationId xmlns:p14="http://schemas.microsoft.com/office/powerpoint/2010/main" val="14359590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6229" y="187804"/>
            <a:ext cx="7239121" cy="1133202"/>
          </a:xfrm>
        </p:spPr>
        <p:txBody>
          <a:bodyPr/>
          <a:lstStyle/>
          <a:p>
            <a:r>
              <a:rPr lang="fr-FR" dirty="0"/>
              <a:t>3</a:t>
            </a:r>
            <a:r>
              <a:rPr lang="fr-FR" baseline="30000" dirty="0"/>
              <a:t>E</a:t>
            </a:r>
            <a:r>
              <a:rPr lang="fr-FR" dirty="0"/>
              <a:t> DIMANCHE : CHANGER DE REGARD SUR LA CRÉATION</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24</a:t>
            </a:fld>
            <a:endParaRPr lang="fr-FR" dirty="0"/>
          </a:p>
        </p:txBody>
      </p:sp>
      <p:sp>
        <p:nvSpPr>
          <p:cNvPr id="2" name="ZoneTexte 1"/>
          <p:cNvSpPr txBox="1"/>
          <p:nvPr/>
        </p:nvSpPr>
        <p:spPr>
          <a:xfrm>
            <a:off x="466928" y="1462395"/>
            <a:ext cx="8351608" cy="5565626"/>
          </a:xfrm>
          <a:prstGeom prst="rect">
            <a:avLst/>
          </a:prstGeom>
          <a:noFill/>
        </p:spPr>
        <p:txBody>
          <a:bodyPr wrap="square" rtlCol="0">
            <a:spAutoFit/>
          </a:bodyPr>
          <a:lstStyle/>
          <a:p>
            <a:pPr marL="342900" indent="-342900">
              <a:lnSpc>
                <a:spcPts val="3800"/>
              </a:lnSpc>
              <a:buFont typeface="Wingdings" panose="05000000000000000000" pitchFamily="2" charset="2"/>
              <a:buChar char="Ø"/>
            </a:pPr>
            <a:r>
              <a:rPr lang="fr-FR" sz="2200" dirty="0">
                <a:latin typeface="Titillium Web" panose="00000500000000000000" pitchFamily="2" charset="0"/>
              </a:rPr>
              <a:t>URGENCE ÉCOLOGIQUE : le Pape nous invite </a:t>
            </a:r>
          </a:p>
          <a:p>
            <a:pPr>
              <a:lnSpc>
                <a:spcPts val="3000"/>
              </a:lnSpc>
            </a:pPr>
            <a:r>
              <a:rPr lang="fr-FR" sz="2200" dirty="0">
                <a:latin typeface="Titillium Web" panose="00000500000000000000" pitchFamily="2" charset="0"/>
              </a:rPr>
              <a:t>      à une véritable conversion écologique</a:t>
            </a:r>
          </a:p>
          <a:p>
            <a:pPr marL="342900" indent="-342900">
              <a:lnSpc>
                <a:spcPts val="3000"/>
              </a:lnSpc>
              <a:buFont typeface="Wingdings" panose="05000000000000000000" pitchFamily="2" charset="2"/>
              <a:buChar char="Ø"/>
            </a:pPr>
            <a:r>
              <a:rPr lang="fr-FR" sz="2200" dirty="0">
                <a:latin typeface="Titillium Web" panose="00000500000000000000" pitchFamily="2" charset="0"/>
              </a:rPr>
              <a:t>Des changeurs indifférents</a:t>
            </a:r>
          </a:p>
          <a:p>
            <a:pPr algn="just"/>
            <a:r>
              <a:rPr lang="fr-FR" dirty="0">
                <a:latin typeface="Titillium Web" panose="00000500000000000000" pitchFamily="2" charset="0"/>
              </a:rPr>
              <a:t>L’économie locale de Jérusalem a longtemps bénéficié de l’attrait de son Temple où était honoré le Dieu unique. Mais la limite entre le besoin d’un culte spirituel et les arrangements matériels pour le permettre est fragile. Même là, la tentation est grande de faire de bonnes affaires. Mais Jésus ne peut pas s’asseoir à toutes les tables : celle des changeurs qui ne changent rien, doit être renversée au bout du compte. Un appel fort pour allier résistance spirituelle et engagement concret pour dénoncer les scandales de notre temps.</a:t>
            </a:r>
          </a:p>
          <a:p>
            <a:pPr marL="342900" indent="-342900" algn="just">
              <a:lnSpc>
                <a:spcPts val="3000"/>
              </a:lnSpc>
              <a:buFont typeface="Wingdings" panose="05000000000000000000" pitchFamily="2" charset="2"/>
              <a:buChar char="Ø"/>
            </a:pPr>
            <a:r>
              <a:rPr lang="fr-FR" sz="2200" dirty="0">
                <a:latin typeface="Titillium Web" panose="00000500000000000000" pitchFamily="2" charset="0"/>
              </a:rPr>
              <a:t>CHANGEMENT RADICAL dans notre relation à la terre, aux autres, à Dieu et à nous-même</a:t>
            </a:r>
          </a:p>
          <a:p>
            <a:pPr marL="342900" indent="-342900" algn="just">
              <a:lnSpc>
                <a:spcPts val="3000"/>
              </a:lnSpc>
              <a:buFont typeface="Wingdings" panose="05000000000000000000" pitchFamily="2" charset="2"/>
              <a:buChar char="Ø"/>
            </a:pPr>
            <a:r>
              <a:rPr lang="fr-FR" sz="2200" dirty="0">
                <a:latin typeface="Titillium Web" panose="00000500000000000000" pitchFamily="2" charset="0"/>
              </a:rPr>
              <a:t>ÉCO-SPIRITUALITÉ face à une seule crise socio-environnementale §139</a:t>
            </a:r>
          </a:p>
          <a:p>
            <a:pPr marL="342900" indent="-342900">
              <a:buFont typeface="Wingdings" panose="05000000000000000000" pitchFamily="2" charset="2"/>
              <a:buChar char="Ø"/>
            </a:pPr>
            <a:endParaRPr lang="fr-FR" sz="2400" dirty="0">
              <a:latin typeface="Titillium Web" panose="00000500000000000000" pitchFamily="2" charset="0"/>
            </a:endParaRPr>
          </a:p>
          <a:p>
            <a:endParaRPr lang="fr-FR" sz="2400" dirty="0">
              <a:latin typeface="Titillium Web" panose="00000500000000000000" pitchFamily="2" charset="0"/>
            </a:endParaRPr>
          </a:p>
        </p:txBody>
      </p:sp>
      <p:sp>
        <p:nvSpPr>
          <p:cNvPr id="8" name="Ellipse 7">
            <a:extLst>
              <a:ext uri="{FF2B5EF4-FFF2-40B4-BE49-F238E27FC236}">
                <a16:creationId xmlns:a16="http://schemas.microsoft.com/office/drawing/2014/main" id="{62C12130-EB1C-4A6B-A2AE-54E680B9F3E1}"/>
              </a:ext>
            </a:extLst>
          </p:cNvPr>
          <p:cNvSpPr/>
          <p:nvPr/>
        </p:nvSpPr>
        <p:spPr>
          <a:xfrm>
            <a:off x="7016723" y="912632"/>
            <a:ext cx="1801813" cy="1332854"/>
          </a:xfrm>
          <a:prstGeom prst="ellipse">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9" name="ZoneTexte 8">
            <a:extLst>
              <a:ext uri="{FF2B5EF4-FFF2-40B4-BE49-F238E27FC236}">
                <a16:creationId xmlns:a16="http://schemas.microsoft.com/office/drawing/2014/main" id="{116EAAF1-322B-4475-A807-FEF0DD4896FF}"/>
              </a:ext>
            </a:extLst>
          </p:cNvPr>
          <p:cNvSpPr txBox="1"/>
          <p:nvPr/>
        </p:nvSpPr>
        <p:spPr>
          <a:xfrm>
            <a:off x="7245350" y="1394393"/>
            <a:ext cx="1573186" cy="369332"/>
          </a:xfrm>
          <a:prstGeom prst="rect">
            <a:avLst/>
          </a:prstGeom>
          <a:noFill/>
        </p:spPr>
        <p:txBody>
          <a:bodyPr wrap="square" rtlCol="0">
            <a:spAutoFit/>
          </a:bodyPr>
          <a:lstStyle/>
          <a:p>
            <a:r>
              <a:rPr lang="fr-FR" b="1" dirty="0">
                <a:solidFill>
                  <a:srgbClr val="80589C"/>
                </a:solidFill>
              </a:rPr>
              <a:t>TOUT EST LIÉ</a:t>
            </a:r>
          </a:p>
        </p:txBody>
      </p:sp>
      <p:sp>
        <p:nvSpPr>
          <p:cNvPr id="10"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Tree>
    <p:extLst>
      <p:ext uri="{BB962C8B-B14F-4D97-AF65-F5344CB8AC3E}">
        <p14:creationId xmlns:p14="http://schemas.microsoft.com/office/powerpoint/2010/main" val="24912944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6229" y="248948"/>
            <a:ext cx="7239121" cy="1129869"/>
          </a:xfrm>
        </p:spPr>
        <p:txBody>
          <a:bodyPr/>
          <a:lstStyle/>
          <a:p>
            <a:r>
              <a:rPr lang="fr-FR" dirty="0"/>
              <a:t>4</a:t>
            </a:r>
            <a:r>
              <a:rPr lang="fr-FR" baseline="30000" dirty="0"/>
              <a:t>E</a:t>
            </a:r>
            <a:r>
              <a:rPr lang="fr-FR" dirty="0"/>
              <a:t> DIMANCHE : S’ENGAGER POUR LA CRÉATION</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25</a:t>
            </a:fld>
            <a:endParaRPr lang="fr-FR" dirty="0"/>
          </a:p>
        </p:txBody>
      </p:sp>
      <p:sp>
        <p:nvSpPr>
          <p:cNvPr id="2" name="ZoneTexte 1"/>
          <p:cNvSpPr txBox="1"/>
          <p:nvPr/>
        </p:nvSpPr>
        <p:spPr>
          <a:xfrm>
            <a:off x="595317" y="1434672"/>
            <a:ext cx="8012107" cy="4898777"/>
          </a:xfrm>
          <a:prstGeom prst="rect">
            <a:avLst/>
          </a:prstGeom>
          <a:noFill/>
        </p:spPr>
        <p:txBody>
          <a:bodyPr wrap="square" rtlCol="0">
            <a:spAutoFit/>
          </a:bodyPr>
          <a:lstStyle/>
          <a:p>
            <a:pPr marL="342900" indent="-342900">
              <a:lnSpc>
                <a:spcPts val="2800"/>
              </a:lnSpc>
              <a:buFont typeface="Wingdings" panose="05000000000000000000" pitchFamily="2" charset="2"/>
              <a:buChar char="Ø"/>
            </a:pPr>
            <a:r>
              <a:rPr lang="fr-FR" sz="2200" dirty="0">
                <a:latin typeface="Titillium Web" panose="00000500000000000000" pitchFamily="2" charset="0"/>
              </a:rPr>
              <a:t>Là-bas, des partenaires s’engagent pour la </a:t>
            </a:r>
          </a:p>
          <a:p>
            <a:pPr>
              <a:lnSpc>
                <a:spcPts val="2800"/>
              </a:lnSpc>
            </a:pPr>
            <a:r>
              <a:rPr lang="fr-FR" sz="2200" dirty="0">
                <a:latin typeface="Titillium Web" panose="00000500000000000000" pitchFamily="2" charset="0"/>
              </a:rPr>
              <a:t>     réalisation de solutions durables</a:t>
            </a:r>
          </a:p>
          <a:p>
            <a:pPr marL="342900" indent="-342900">
              <a:lnSpc>
                <a:spcPts val="2800"/>
              </a:lnSpc>
              <a:buFont typeface="Wingdings" panose="05000000000000000000" pitchFamily="2" charset="2"/>
              <a:buChar char="Ø"/>
            </a:pPr>
            <a:r>
              <a:rPr lang="fr-FR" sz="2200" dirty="0">
                <a:latin typeface="Titillium Web" panose="00000500000000000000" pitchFamily="2" charset="0"/>
              </a:rPr>
              <a:t>Aimer ce monde perdu</a:t>
            </a:r>
          </a:p>
          <a:p>
            <a:pPr algn="just"/>
            <a:r>
              <a:rPr lang="fr-FR" dirty="0">
                <a:latin typeface="Titillium Web" panose="00000500000000000000" pitchFamily="2" charset="0"/>
              </a:rPr>
              <a:t>Intuition spirituelle que clame l’évangéliste Jean : suivre le Christ, ce n’est pas fuir notre condition humaine ou la dureté de certaines situations. Si le Christ est bien « sauveur », c’est aussi pour nous inviter à réaliser ce qui se « perd » en nous ; comment  la crise écologique et sociale contemporaine révèle dramatiquement le danger de perdre un lien fort avec Dieu dans notre mauvaise gestion de tant de richesses reçues gratuitement … Là aussi, la venue du Christ éclaire notre route. En Dieu, création et salut sont un même et unique geste d’amour.</a:t>
            </a:r>
          </a:p>
          <a:p>
            <a:pPr marL="342900" indent="-342900" algn="just">
              <a:lnSpc>
                <a:spcPts val="2800"/>
              </a:lnSpc>
              <a:buFont typeface="Wingdings" panose="05000000000000000000" pitchFamily="2" charset="2"/>
              <a:buChar char="Ø"/>
            </a:pPr>
            <a:r>
              <a:rPr lang="fr-FR" sz="2200" dirty="0">
                <a:latin typeface="Titillium Web" panose="00000500000000000000" pitchFamily="2" charset="0"/>
              </a:rPr>
              <a:t>Ici, des acteurs de changement s’engagent auprès de l’opinion publique pour une sensibilisation que TOUT est LIÉ</a:t>
            </a:r>
          </a:p>
          <a:p>
            <a:pPr marL="342900" indent="-342900" algn="just">
              <a:lnSpc>
                <a:spcPts val="2800"/>
              </a:lnSpc>
              <a:buFont typeface="Wingdings" panose="05000000000000000000" pitchFamily="2" charset="2"/>
              <a:buChar char="Ø"/>
            </a:pPr>
            <a:r>
              <a:rPr lang="fr-FR" sz="2200" dirty="0">
                <a:latin typeface="Titillium Web" panose="00000500000000000000" pitchFamily="2" charset="0"/>
              </a:rPr>
              <a:t>§78 « en finir avec le mythe moderne du progrès matériel sans limite…Dieu nous en confie le soin et appelle à notre intelligence »</a:t>
            </a:r>
          </a:p>
        </p:txBody>
      </p:sp>
      <p:sp>
        <p:nvSpPr>
          <p:cNvPr id="8" name="Ellipse 7">
            <a:extLst>
              <a:ext uri="{FF2B5EF4-FFF2-40B4-BE49-F238E27FC236}">
                <a16:creationId xmlns:a16="http://schemas.microsoft.com/office/drawing/2014/main" id="{62C12130-EB1C-4A6B-A2AE-54E680B9F3E1}"/>
              </a:ext>
            </a:extLst>
          </p:cNvPr>
          <p:cNvSpPr/>
          <p:nvPr/>
        </p:nvSpPr>
        <p:spPr>
          <a:xfrm>
            <a:off x="7131034" y="729376"/>
            <a:ext cx="1801813" cy="1332854"/>
          </a:xfrm>
          <a:prstGeom prst="ellipse">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9" name="ZoneTexte 8">
            <a:extLst>
              <a:ext uri="{FF2B5EF4-FFF2-40B4-BE49-F238E27FC236}">
                <a16:creationId xmlns:a16="http://schemas.microsoft.com/office/drawing/2014/main" id="{116EAAF1-322B-4475-A807-FEF0DD4896FF}"/>
              </a:ext>
            </a:extLst>
          </p:cNvPr>
          <p:cNvSpPr txBox="1"/>
          <p:nvPr/>
        </p:nvSpPr>
        <p:spPr>
          <a:xfrm>
            <a:off x="7245350" y="1211137"/>
            <a:ext cx="1573186" cy="369332"/>
          </a:xfrm>
          <a:prstGeom prst="rect">
            <a:avLst/>
          </a:prstGeom>
          <a:noFill/>
        </p:spPr>
        <p:txBody>
          <a:bodyPr wrap="square" rtlCol="0">
            <a:spAutoFit/>
          </a:bodyPr>
          <a:lstStyle/>
          <a:p>
            <a:r>
              <a:rPr lang="fr-FR" b="1" dirty="0">
                <a:solidFill>
                  <a:srgbClr val="80589C"/>
                </a:solidFill>
              </a:rPr>
              <a:t>TOUT EST LIÉ</a:t>
            </a:r>
          </a:p>
        </p:txBody>
      </p:sp>
      <p:sp>
        <p:nvSpPr>
          <p:cNvPr id="10"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Tree>
    <p:extLst>
      <p:ext uri="{BB962C8B-B14F-4D97-AF65-F5344CB8AC3E}">
        <p14:creationId xmlns:p14="http://schemas.microsoft.com/office/powerpoint/2010/main" val="35255885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244142"/>
            <a:ext cx="7239121" cy="1129869"/>
          </a:xfrm>
        </p:spPr>
        <p:txBody>
          <a:bodyPr/>
          <a:lstStyle/>
          <a:p>
            <a:r>
              <a:rPr lang="fr-FR" dirty="0"/>
              <a:t>5</a:t>
            </a:r>
            <a:r>
              <a:rPr lang="fr-FR" baseline="30000" dirty="0"/>
              <a:t>E</a:t>
            </a:r>
            <a:r>
              <a:rPr lang="fr-FR" dirty="0"/>
              <a:t> DIMANCHE : CÉLÉBRER LA CRÉATION OÙ TOUT EST LIÉ</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26</a:t>
            </a:fld>
            <a:endParaRPr lang="fr-FR" dirty="0"/>
          </a:p>
        </p:txBody>
      </p:sp>
      <p:sp>
        <p:nvSpPr>
          <p:cNvPr id="2" name="ZoneTexte 1"/>
          <p:cNvSpPr txBox="1"/>
          <p:nvPr/>
        </p:nvSpPr>
        <p:spPr>
          <a:xfrm>
            <a:off x="638612" y="1381979"/>
            <a:ext cx="7854500" cy="5293757"/>
          </a:xfrm>
          <a:prstGeom prst="rect">
            <a:avLst/>
          </a:prstGeom>
          <a:noFill/>
        </p:spPr>
        <p:txBody>
          <a:bodyPr wrap="square" rtlCol="0">
            <a:spAutoFit/>
          </a:bodyPr>
          <a:lstStyle/>
          <a:p>
            <a:pPr marL="342900" indent="-342900">
              <a:lnSpc>
                <a:spcPts val="3800"/>
              </a:lnSpc>
              <a:buFont typeface="Wingdings" panose="05000000000000000000" pitchFamily="2" charset="2"/>
              <a:buChar char="Ø"/>
            </a:pPr>
            <a:r>
              <a:rPr lang="fr-FR" sz="2200" dirty="0">
                <a:latin typeface="Titillium Web" panose="00000500000000000000" pitchFamily="2" charset="0"/>
              </a:rPr>
              <a:t>Invitation à une approche systémique de la Création</a:t>
            </a:r>
          </a:p>
          <a:p>
            <a:pPr marL="342900" indent="-342900">
              <a:lnSpc>
                <a:spcPts val="3800"/>
              </a:lnSpc>
              <a:buFont typeface="Wingdings" panose="05000000000000000000" pitchFamily="2" charset="2"/>
              <a:buChar char="Ø"/>
            </a:pPr>
            <a:r>
              <a:rPr lang="fr-FR" sz="2200" dirty="0">
                <a:latin typeface="Titillium Web" panose="00000500000000000000" pitchFamily="2" charset="0"/>
              </a:rPr>
              <a:t>Tombé en terre</a:t>
            </a:r>
          </a:p>
          <a:p>
            <a:pPr algn="just"/>
            <a:r>
              <a:rPr lang="fr-FR" dirty="0">
                <a:latin typeface="Titillium Web" panose="00000500000000000000" pitchFamily="2" charset="0"/>
              </a:rPr>
              <a:t>L’expérience chrétienne n’est pas une belle histoire à se raconter. A travers des disciples bouleversés par la mort et la résurrection du Christ,  leur foi nouvelle nous donne une force inouïe aux appels de l’Évangile. Alors que Jésus évoque ce qui l’attend, il ne trouve pas plus belle image que celle d’un grain de blé tombé en terre qui doit passer par un temps de désolation pour que la vie puisse germer à nouveau, consolée d’une vie nouvelle. Ce processus de mort et de vie nous tient vivant et nous lie tous ensemble. Comme une gerbe aux lourds épis plein de promesses.</a:t>
            </a:r>
          </a:p>
          <a:p>
            <a:pPr marL="342900" indent="-342900" algn="just">
              <a:lnSpc>
                <a:spcPts val="3000"/>
              </a:lnSpc>
              <a:buFont typeface="Wingdings" panose="05000000000000000000" pitchFamily="2" charset="2"/>
              <a:buChar char="Ø"/>
            </a:pPr>
            <a:r>
              <a:rPr lang="fr-FR" sz="2200" dirty="0">
                <a:latin typeface="Titillium Web" panose="00000500000000000000" pitchFamily="2" charset="0"/>
              </a:rPr>
              <a:t>§91 « faut donc une préoccupation pour l’environnement unie à un amour sincère envers les êtres humains, et à un engagement constant pour les problèmes de la société. »</a:t>
            </a:r>
          </a:p>
          <a:p>
            <a:pPr marL="342900" indent="-342900">
              <a:lnSpc>
                <a:spcPts val="3800"/>
              </a:lnSpc>
              <a:buFont typeface="Wingdings" panose="05000000000000000000" pitchFamily="2" charset="2"/>
              <a:buChar char="Ø"/>
            </a:pPr>
            <a:r>
              <a:rPr lang="fr-FR" sz="2200" dirty="0">
                <a:latin typeface="Titillium Web" panose="00000500000000000000" pitchFamily="2" charset="0"/>
              </a:rPr>
              <a:t>60</a:t>
            </a:r>
            <a:r>
              <a:rPr lang="fr-FR" sz="2200" baseline="30000" dirty="0">
                <a:latin typeface="Titillium Web" panose="00000500000000000000" pitchFamily="2" charset="0"/>
              </a:rPr>
              <a:t>e</a:t>
            </a:r>
            <a:r>
              <a:rPr lang="fr-FR" sz="2200" dirty="0">
                <a:latin typeface="Titillium Web" panose="00000500000000000000" pitchFamily="2" charset="0"/>
              </a:rPr>
              <a:t> anniversaire du CCFD-Terre Solidaire </a:t>
            </a:r>
          </a:p>
          <a:p>
            <a:pPr marL="342900" indent="-342900">
              <a:buFont typeface="Wingdings" panose="05000000000000000000" pitchFamily="2" charset="2"/>
              <a:buChar char="Ø"/>
            </a:pPr>
            <a:endParaRPr lang="fr-FR" sz="2400" dirty="0">
              <a:latin typeface="Titillium Web" panose="00000500000000000000" pitchFamily="2" charset="0"/>
            </a:endParaRPr>
          </a:p>
        </p:txBody>
      </p:sp>
      <p:sp>
        <p:nvSpPr>
          <p:cNvPr id="8" name="Ellipse 7">
            <a:extLst>
              <a:ext uri="{FF2B5EF4-FFF2-40B4-BE49-F238E27FC236}">
                <a16:creationId xmlns:a16="http://schemas.microsoft.com/office/drawing/2014/main" id="{62C12130-EB1C-4A6B-A2AE-54E680B9F3E1}"/>
              </a:ext>
            </a:extLst>
          </p:cNvPr>
          <p:cNvSpPr/>
          <p:nvPr/>
        </p:nvSpPr>
        <p:spPr>
          <a:xfrm>
            <a:off x="7117134" y="465157"/>
            <a:ext cx="1801813" cy="1332854"/>
          </a:xfrm>
          <a:prstGeom prst="ellipse">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9" name="ZoneTexte 8">
            <a:extLst>
              <a:ext uri="{FF2B5EF4-FFF2-40B4-BE49-F238E27FC236}">
                <a16:creationId xmlns:a16="http://schemas.microsoft.com/office/drawing/2014/main" id="{116EAAF1-322B-4475-A807-FEF0DD4896FF}"/>
              </a:ext>
            </a:extLst>
          </p:cNvPr>
          <p:cNvSpPr txBox="1"/>
          <p:nvPr/>
        </p:nvSpPr>
        <p:spPr>
          <a:xfrm>
            <a:off x="7345761" y="946918"/>
            <a:ext cx="1573186" cy="369332"/>
          </a:xfrm>
          <a:prstGeom prst="rect">
            <a:avLst/>
          </a:prstGeom>
          <a:noFill/>
        </p:spPr>
        <p:txBody>
          <a:bodyPr wrap="square" rtlCol="0">
            <a:spAutoFit/>
          </a:bodyPr>
          <a:lstStyle/>
          <a:p>
            <a:r>
              <a:rPr lang="fr-FR" b="1" dirty="0">
                <a:solidFill>
                  <a:srgbClr val="80589C"/>
                </a:solidFill>
              </a:rPr>
              <a:t>TOUT EST LIÉ</a:t>
            </a:r>
          </a:p>
        </p:txBody>
      </p:sp>
      <p:sp>
        <p:nvSpPr>
          <p:cNvPr id="10"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Tree>
    <p:extLst>
      <p:ext uri="{BB962C8B-B14F-4D97-AF65-F5344CB8AC3E}">
        <p14:creationId xmlns:p14="http://schemas.microsoft.com/office/powerpoint/2010/main" val="9831277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ctr"/>
            <a:r>
              <a:rPr lang="fr-FR" dirty="0"/>
              <a:t>Commentaires questions…</a:t>
            </a:r>
          </a:p>
        </p:txBody>
      </p:sp>
      <p:sp>
        <p:nvSpPr>
          <p:cNvPr id="3" name="Espace réservé du pied de page 2"/>
          <p:cNvSpPr>
            <a:spLocks noGrp="1"/>
          </p:cNvSpPr>
          <p:nvPr>
            <p:ph type="ftr" sz="quarter" idx="18"/>
          </p:nvPr>
        </p:nvSpPr>
        <p:spPr/>
        <p:txBody>
          <a:bodyPr/>
          <a:lstStyle/>
          <a:p>
            <a:pPr>
              <a:defRPr/>
            </a:pPr>
            <a:r>
              <a:rPr lang="fr-FR" dirty="0"/>
              <a:t>Campagne Carême – AD 16 janvier 2021</a:t>
            </a:r>
            <a:endParaRPr lang="fr-FR" dirty="0"/>
          </a:p>
        </p:txBody>
      </p:sp>
      <p:sp>
        <p:nvSpPr>
          <p:cNvPr id="4" name="Espace réservé du numéro de diapositive 3"/>
          <p:cNvSpPr>
            <a:spLocks noGrp="1"/>
          </p:cNvSpPr>
          <p:nvPr>
            <p:ph type="sldNum" sz="quarter" idx="19"/>
          </p:nvPr>
        </p:nvSpPr>
        <p:spPr/>
        <p:txBody>
          <a:bodyPr/>
          <a:lstStyle/>
          <a:p>
            <a:pPr>
              <a:defRPr/>
            </a:pPr>
            <a:fld id="{F45F1B23-C4E4-1240-B9F9-10DDAFA922D8}" type="slidenum">
              <a:rPr lang="fr-FR" smtClean="0"/>
              <a:pPr>
                <a:defRPr/>
              </a:pPr>
              <a:t>27</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157241"/>
            <a:ext cx="7189695" cy="1129869"/>
          </a:xfrm>
        </p:spPr>
        <p:txBody>
          <a:bodyPr/>
          <a:lstStyle/>
          <a:p>
            <a:r>
              <a:rPr lang="fr-FR" i="1" dirty="0"/>
              <a:t>Poster « d’animation »</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28</a:t>
            </a:fld>
            <a:endParaRPr lang="fr-FR" dirty="0"/>
          </a:p>
        </p:txBody>
      </p:sp>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pic>
        <p:nvPicPr>
          <p:cNvPr id="3" name="Image 2">
            <a:extLst>
              <a:ext uri="{FF2B5EF4-FFF2-40B4-BE49-F238E27FC236}">
                <a16:creationId xmlns:a16="http://schemas.microsoft.com/office/drawing/2014/main" id="{0D0AA0E6-7EEC-4B30-A7E4-A7BCB04EECCA}"/>
              </a:ext>
            </a:extLst>
          </p:cNvPr>
          <p:cNvPicPr>
            <a:picLocks noChangeAspect="1"/>
          </p:cNvPicPr>
          <p:nvPr/>
        </p:nvPicPr>
        <p:blipFill>
          <a:blip r:embed="rId3"/>
          <a:stretch>
            <a:fillRect/>
          </a:stretch>
        </p:blipFill>
        <p:spPr>
          <a:xfrm>
            <a:off x="1189894" y="1063772"/>
            <a:ext cx="3614450" cy="5086464"/>
          </a:xfrm>
          <a:prstGeom prst="rect">
            <a:avLst/>
          </a:prstGeom>
          <a:ln>
            <a:solidFill>
              <a:schemeClr val="tx1"/>
            </a:solidFill>
          </a:ln>
        </p:spPr>
      </p:pic>
      <p:sp>
        <p:nvSpPr>
          <p:cNvPr id="7" name="ZoneTexte 6">
            <a:extLst>
              <a:ext uri="{FF2B5EF4-FFF2-40B4-BE49-F238E27FC236}">
                <a16:creationId xmlns:a16="http://schemas.microsoft.com/office/drawing/2014/main" id="{CC5E81B7-3552-4FD3-BCD0-789D4219E811}"/>
              </a:ext>
            </a:extLst>
          </p:cNvPr>
          <p:cNvSpPr txBox="1"/>
          <p:nvPr/>
        </p:nvSpPr>
        <p:spPr>
          <a:xfrm>
            <a:off x="5815013" y="1621845"/>
            <a:ext cx="3232150" cy="3970318"/>
          </a:xfrm>
          <a:prstGeom prst="rect">
            <a:avLst/>
          </a:prstGeom>
          <a:noFill/>
        </p:spPr>
        <p:txBody>
          <a:bodyPr wrap="square" rtlCol="0">
            <a:spAutoFit/>
          </a:bodyPr>
          <a:lstStyle/>
          <a:p>
            <a:r>
              <a:rPr lang="fr-FR" b="1" dirty="0">
                <a:solidFill>
                  <a:srgbClr val="DF6624"/>
                </a:solidFill>
                <a:latin typeface="Titillium Web" panose="00000500000000000000" pitchFamily="2" charset="0"/>
              </a:rPr>
              <a:t>« Tout est lié, et, comme</a:t>
            </a:r>
          </a:p>
          <a:p>
            <a:r>
              <a:rPr lang="fr-FR" b="1" dirty="0">
                <a:solidFill>
                  <a:srgbClr val="DF6624"/>
                </a:solidFill>
                <a:latin typeface="Titillium Web" panose="00000500000000000000" pitchFamily="2" charset="0"/>
              </a:rPr>
              <a:t>êtres humains, nous</a:t>
            </a:r>
          </a:p>
          <a:p>
            <a:r>
              <a:rPr lang="fr-FR" b="1" dirty="0">
                <a:solidFill>
                  <a:srgbClr val="DF6624"/>
                </a:solidFill>
                <a:latin typeface="Titillium Web" panose="00000500000000000000" pitchFamily="2" charset="0"/>
              </a:rPr>
              <a:t>sommes tous unis comme</a:t>
            </a:r>
          </a:p>
          <a:p>
            <a:r>
              <a:rPr lang="fr-FR" b="1" dirty="0">
                <a:solidFill>
                  <a:srgbClr val="DF6624"/>
                </a:solidFill>
                <a:latin typeface="Titillium Web" panose="00000500000000000000" pitchFamily="2" charset="0"/>
              </a:rPr>
              <a:t>des frères et des </a:t>
            </a:r>
            <a:r>
              <a:rPr lang="fr-FR" b="1" dirty="0" err="1">
                <a:solidFill>
                  <a:srgbClr val="DF6624"/>
                </a:solidFill>
                <a:latin typeface="Titillium Web" panose="00000500000000000000" pitchFamily="2" charset="0"/>
              </a:rPr>
              <a:t>soeurs</a:t>
            </a:r>
            <a:endParaRPr lang="fr-FR" b="1" dirty="0">
              <a:solidFill>
                <a:srgbClr val="DF6624"/>
              </a:solidFill>
              <a:latin typeface="Titillium Web" panose="00000500000000000000" pitchFamily="2" charset="0"/>
            </a:endParaRPr>
          </a:p>
          <a:p>
            <a:r>
              <a:rPr lang="fr-FR" b="1" dirty="0">
                <a:solidFill>
                  <a:srgbClr val="DF6624"/>
                </a:solidFill>
                <a:latin typeface="Titillium Web" panose="00000500000000000000" pitchFamily="2" charset="0"/>
              </a:rPr>
              <a:t>dans un merveilleux</a:t>
            </a:r>
          </a:p>
          <a:p>
            <a:r>
              <a:rPr lang="fr-FR" b="1" dirty="0">
                <a:solidFill>
                  <a:srgbClr val="DF6624"/>
                </a:solidFill>
                <a:latin typeface="Titillium Web" panose="00000500000000000000" pitchFamily="2" charset="0"/>
              </a:rPr>
              <a:t>pèlerinage, entrelacés</a:t>
            </a:r>
          </a:p>
          <a:p>
            <a:r>
              <a:rPr lang="fr-FR" b="1" dirty="0">
                <a:solidFill>
                  <a:srgbClr val="DF6624"/>
                </a:solidFill>
                <a:latin typeface="Titillium Web" panose="00000500000000000000" pitchFamily="2" charset="0"/>
              </a:rPr>
              <a:t>par l’amour que Dieu</a:t>
            </a:r>
          </a:p>
          <a:p>
            <a:r>
              <a:rPr lang="fr-FR" b="1" dirty="0">
                <a:solidFill>
                  <a:srgbClr val="DF6624"/>
                </a:solidFill>
                <a:latin typeface="Titillium Web" panose="00000500000000000000" pitchFamily="2" charset="0"/>
              </a:rPr>
              <a:t>porte à chacune de ses</a:t>
            </a:r>
          </a:p>
          <a:p>
            <a:r>
              <a:rPr lang="fr-FR" b="1" dirty="0">
                <a:solidFill>
                  <a:srgbClr val="DF6624"/>
                </a:solidFill>
                <a:latin typeface="Titillium Web" panose="00000500000000000000" pitchFamily="2" charset="0"/>
              </a:rPr>
              <a:t>créatures et qui nous</a:t>
            </a:r>
          </a:p>
          <a:p>
            <a:r>
              <a:rPr lang="fr-FR" b="1" dirty="0">
                <a:solidFill>
                  <a:srgbClr val="DF6624"/>
                </a:solidFill>
                <a:latin typeface="Titillium Web" panose="00000500000000000000" pitchFamily="2" charset="0"/>
              </a:rPr>
              <a:t>unit aussi, avec une tendre</a:t>
            </a:r>
          </a:p>
          <a:p>
            <a:r>
              <a:rPr lang="fr-FR" b="1" dirty="0">
                <a:solidFill>
                  <a:srgbClr val="DF6624"/>
                </a:solidFill>
                <a:latin typeface="Titillium Web" panose="00000500000000000000" pitchFamily="2" charset="0"/>
              </a:rPr>
              <a:t>affection, à frère soleil,</a:t>
            </a:r>
          </a:p>
          <a:p>
            <a:r>
              <a:rPr lang="fr-FR" b="1" dirty="0">
                <a:solidFill>
                  <a:srgbClr val="DF6624"/>
                </a:solidFill>
                <a:latin typeface="Titillium Web" panose="00000500000000000000" pitchFamily="2" charset="0"/>
              </a:rPr>
              <a:t>à </a:t>
            </a:r>
            <a:r>
              <a:rPr lang="fr-FR" b="1" dirty="0" err="1">
                <a:solidFill>
                  <a:srgbClr val="DF6624"/>
                </a:solidFill>
                <a:latin typeface="Titillium Web" panose="00000500000000000000" pitchFamily="2" charset="0"/>
              </a:rPr>
              <a:t>soeur</a:t>
            </a:r>
            <a:r>
              <a:rPr lang="fr-FR" b="1" dirty="0">
                <a:solidFill>
                  <a:srgbClr val="DF6624"/>
                </a:solidFill>
                <a:latin typeface="Titillium Web" panose="00000500000000000000" pitchFamily="2" charset="0"/>
              </a:rPr>
              <a:t> lune, à </a:t>
            </a:r>
            <a:r>
              <a:rPr lang="fr-FR" b="1" dirty="0" err="1">
                <a:solidFill>
                  <a:srgbClr val="DF6624"/>
                </a:solidFill>
                <a:latin typeface="Titillium Web" panose="00000500000000000000" pitchFamily="2" charset="0"/>
              </a:rPr>
              <a:t>soeur</a:t>
            </a:r>
            <a:endParaRPr lang="fr-FR" b="1" dirty="0">
              <a:solidFill>
                <a:srgbClr val="DF6624"/>
              </a:solidFill>
              <a:latin typeface="Titillium Web" panose="00000500000000000000" pitchFamily="2" charset="0"/>
            </a:endParaRPr>
          </a:p>
          <a:p>
            <a:r>
              <a:rPr lang="fr-FR" b="1" dirty="0">
                <a:solidFill>
                  <a:srgbClr val="DF6624"/>
                </a:solidFill>
                <a:latin typeface="Titillium Web" panose="00000500000000000000" pitchFamily="2" charset="0"/>
              </a:rPr>
              <a:t>rivière et à mère terre. »</a:t>
            </a:r>
          </a:p>
          <a:p>
            <a:r>
              <a:rPr lang="fr-FR" b="1" dirty="0">
                <a:solidFill>
                  <a:srgbClr val="DF6624"/>
                </a:solidFill>
                <a:latin typeface="Titillium Web" panose="00000500000000000000" pitchFamily="2" charset="0"/>
              </a:rPr>
              <a:t>Pape François, </a:t>
            </a:r>
            <a:r>
              <a:rPr lang="fr-FR" b="1" dirty="0" err="1">
                <a:solidFill>
                  <a:srgbClr val="DF6624"/>
                </a:solidFill>
                <a:latin typeface="Titillium Web" panose="00000500000000000000" pitchFamily="2" charset="0"/>
              </a:rPr>
              <a:t>Laudato</a:t>
            </a:r>
            <a:r>
              <a:rPr lang="fr-FR" b="1" dirty="0">
                <a:solidFill>
                  <a:srgbClr val="DF6624"/>
                </a:solidFill>
                <a:latin typeface="Titillium Web" panose="00000500000000000000" pitchFamily="2" charset="0"/>
              </a:rPr>
              <a:t> Si’ §92</a:t>
            </a:r>
            <a:endParaRPr lang="fr-FR" dirty="0">
              <a:solidFill>
                <a:srgbClr val="DF6624"/>
              </a:solidFill>
              <a:latin typeface="Titillium Web" panose="00000500000000000000" pitchFamily="2" charset="0"/>
            </a:endParaRPr>
          </a:p>
        </p:txBody>
      </p:sp>
      <p:sp>
        <p:nvSpPr>
          <p:cNvPr id="9" name="ZoneTexte 8">
            <a:extLst>
              <a:ext uri="{FF2B5EF4-FFF2-40B4-BE49-F238E27FC236}">
                <a16:creationId xmlns:a16="http://schemas.microsoft.com/office/drawing/2014/main" id="{F3277F4C-98BC-4975-B4B6-EDBF2609ED47}"/>
              </a:ext>
            </a:extLst>
          </p:cNvPr>
          <p:cNvSpPr txBox="1"/>
          <p:nvPr/>
        </p:nvSpPr>
        <p:spPr>
          <a:xfrm>
            <a:off x="4874441" y="5772815"/>
            <a:ext cx="2486963" cy="461665"/>
          </a:xfrm>
          <a:prstGeom prst="rect">
            <a:avLst/>
          </a:prstGeom>
          <a:noFill/>
        </p:spPr>
        <p:txBody>
          <a:bodyPr wrap="none" rtlCol="0">
            <a:spAutoFit/>
          </a:bodyPr>
          <a:lstStyle/>
          <a:p>
            <a:r>
              <a:rPr lang="fr-FR" sz="2400" b="1" dirty="0"/>
              <a:t>2 000 exemplaires</a:t>
            </a:r>
          </a:p>
        </p:txBody>
      </p:sp>
    </p:spTree>
    <p:extLst>
      <p:ext uri="{BB962C8B-B14F-4D97-AF65-F5344CB8AC3E}">
        <p14:creationId xmlns:p14="http://schemas.microsoft.com/office/powerpoint/2010/main" val="20740982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22803"/>
            <a:ext cx="7189695" cy="1129869"/>
          </a:xfrm>
        </p:spPr>
        <p:txBody>
          <a:bodyPr/>
          <a:lstStyle/>
          <a:p>
            <a:r>
              <a:rPr lang="fr-FR" i="1" dirty="0"/>
              <a:t>Cahier d’animation</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29</a:t>
            </a:fld>
            <a:endParaRPr lang="fr-FR" dirty="0"/>
          </a:p>
        </p:txBody>
      </p:sp>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pic>
        <p:nvPicPr>
          <p:cNvPr id="6" name="Image 5">
            <a:extLst>
              <a:ext uri="{FF2B5EF4-FFF2-40B4-BE49-F238E27FC236}">
                <a16:creationId xmlns:a16="http://schemas.microsoft.com/office/drawing/2014/main" id="{620CFB6F-1671-4C5D-B75E-BBC533885C7B}"/>
              </a:ext>
            </a:extLst>
          </p:cNvPr>
          <p:cNvPicPr>
            <a:picLocks noChangeAspect="1"/>
          </p:cNvPicPr>
          <p:nvPr/>
        </p:nvPicPr>
        <p:blipFill>
          <a:blip r:embed="rId3"/>
          <a:stretch>
            <a:fillRect/>
          </a:stretch>
        </p:blipFill>
        <p:spPr>
          <a:xfrm>
            <a:off x="2617747" y="1110678"/>
            <a:ext cx="3533855" cy="5017643"/>
          </a:xfrm>
          <a:prstGeom prst="rect">
            <a:avLst/>
          </a:prstGeom>
          <a:ln>
            <a:solidFill>
              <a:schemeClr val="tx1"/>
            </a:solidFill>
          </a:ln>
        </p:spPr>
      </p:pic>
      <p:sp>
        <p:nvSpPr>
          <p:cNvPr id="7" name="ZoneTexte 6">
            <a:extLst>
              <a:ext uri="{FF2B5EF4-FFF2-40B4-BE49-F238E27FC236}">
                <a16:creationId xmlns:a16="http://schemas.microsoft.com/office/drawing/2014/main" id="{9D984815-5501-4D2A-B5BC-9442EF26EA10}"/>
              </a:ext>
            </a:extLst>
          </p:cNvPr>
          <p:cNvSpPr txBox="1"/>
          <p:nvPr/>
        </p:nvSpPr>
        <p:spPr>
          <a:xfrm>
            <a:off x="6412350" y="2417735"/>
            <a:ext cx="2642455" cy="461665"/>
          </a:xfrm>
          <a:prstGeom prst="rect">
            <a:avLst/>
          </a:prstGeom>
          <a:noFill/>
        </p:spPr>
        <p:txBody>
          <a:bodyPr wrap="none" rtlCol="0">
            <a:spAutoFit/>
          </a:bodyPr>
          <a:lstStyle/>
          <a:p>
            <a:r>
              <a:rPr lang="fr-FR" sz="2400" b="1" dirty="0"/>
              <a:t>15 000 exemplaires</a:t>
            </a:r>
          </a:p>
        </p:txBody>
      </p:sp>
    </p:spTree>
    <p:extLst>
      <p:ext uri="{BB962C8B-B14F-4D97-AF65-F5344CB8AC3E}">
        <p14:creationId xmlns:p14="http://schemas.microsoft.com/office/powerpoint/2010/main" val="5414020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404446" y="228600"/>
            <a:ext cx="8202979" cy="1086620"/>
          </a:xfrm>
        </p:spPr>
        <p:txBody>
          <a:bodyPr/>
          <a:lstStyle/>
          <a:p>
            <a:r>
              <a:rPr lang="fr-FR" sz="3400" dirty="0"/>
              <a:t>LE THÊME DANS LA CONTINUITÉ  : </a:t>
            </a:r>
          </a:p>
          <a:p>
            <a:r>
              <a:rPr lang="fr-FR" dirty="0"/>
              <a:t>L’ÉCOLOGIE INTÉGRALE</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3</a:t>
            </a:fld>
            <a:endParaRPr lang="fr-FR" dirty="0"/>
          </a:p>
        </p:txBody>
      </p:sp>
      <p:sp>
        <p:nvSpPr>
          <p:cNvPr id="7"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
        <p:nvSpPr>
          <p:cNvPr id="10" name="Freeform 15">
            <a:extLst>
              <a:ext uri="{FF2B5EF4-FFF2-40B4-BE49-F238E27FC236}">
                <a16:creationId xmlns:a16="http://schemas.microsoft.com/office/drawing/2014/main" id="{713ED700-3A44-43D3-8F04-97282A7E27E5}"/>
              </a:ext>
            </a:extLst>
          </p:cNvPr>
          <p:cNvSpPr>
            <a:spLocks/>
          </p:cNvSpPr>
          <p:nvPr/>
        </p:nvSpPr>
        <p:spPr bwMode="auto">
          <a:xfrm>
            <a:off x="-5876" y="1243754"/>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304" y="1315220"/>
            <a:ext cx="4352904" cy="4919325"/>
          </a:xfrm>
          <a:prstGeom prst="rect">
            <a:avLst/>
          </a:prstGeom>
        </p:spPr>
      </p:pic>
    </p:spTree>
    <p:extLst>
      <p:ext uri="{BB962C8B-B14F-4D97-AF65-F5344CB8AC3E}">
        <p14:creationId xmlns:p14="http://schemas.microsoft.com/office/powerpoint/2010/main" val="26255251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7"/>
          </p:nvPr>
        </p:nvSpPr>
        <p:spPr/>
        <p:txBody>
          <a:bodyPr/>
          <a:lstStyle/>
          <a:p>
            <a:pPr>
              <a:defRPr/>
            </a:pPr>
            <a:fld id="{153234B2-740F-3F47-B0B3-36C487387F8B}" type="slidenum">
              <a:rPr lang="fr-FR" smtClean="0"/>
              <a:pPr>
                <a:defRPr/>
              </a:pPr>
              <a:t>30</a:t>
            </a:fld>
            <a:endParaRPr lang="fr-FR" dirty="0"/>
          </a:p>
        </p:txBody>
      </p:sp>
      <p:sp>
        <p:nvSpPr>
          <p:cNvPr id="5" name="Espace réservé du pied de page 2">
            <a:extLst>
              <a:ext uri="{FF2B5EF4-FFF2-40B4-BE49-F238E27FC236}">
                <a16:creationId xmlns:a16="http://schemas.microsoft.com/office/drawing/2014/main" id="{212281A0-722D-884B-A555-CE5E9E4B94F4}"/>
              </a:ext>
            </a:extLst>
          </p:cNvPr>
          <p:cNvSpPr>
            <a:spLocks noGrp="1"/>
          </p:cNvSpPr>
          <p:nvPr>
            <p:ph type="ftr" sz="quarter" idx="4294967295"/>
          </p:nvPr>
        </p:nvSpPr>
        <p:spPr>
          <a:xfrm>
            <a:off x="4455013" y="6492876"/>
            <a:ext cx="2860675" cy="209376"/>
          </a:xfrm>
          <a:prstGeom prst="rect">
            <a:avLst/>
          </a:prstGeom>
        </p:spPr>
        <p:txBody>
          <a:bodyPr/>
          <a:lstStyle/>
          <a:p>
            <a:r>
              <a:rPr lang="fr-FR" dirty="0">
                <a:latin typeface="Titillium Web" panose="00000500000000000000" pitchFamily="2" charset="0"/>
              </a:rPr>
              <a:t>Campagne Carême – AD 16 janvier 2021</a:t>
            </a:r>
            <a:endParaRPr lang="fr-FR" dirty="0">
              <a:latin typeface="Titillium Web" panose="00000500000000000000" pitchFamily="2" charset="0"/>
            </a:endParaRPr>
          </a:p>
        </p:txBody>
      </p:sp>
      <p:sp>
        <p:nvSpPr>
          <p:cNvPr id="10" name="Espace réservé du texte 4">
            <a:extLst>
              <a:ext uri="{FF2B5EF4-FFF2-40B4-BE49-F238E27FC236}">
                <a16:creationId xmlns:a16="http://schemas.microsoft.com/office/drawing/2014/main" id="{E8F01CC7-8D1B-D649-85FA-4FBAAEF26170}"/>
              </a:ext>
            </a:extLst>
          </p:cNvPr>
          <p:cNvSpPr txBox="1">
            <a:spLocks/>
          </p:cNvSpPr>
          <p:nvPr/>
        </p:nvSpPr>
        <p:spPr>
          <a:xfrm>
            <a:off x="-5876" y="342821"/>
            <a:ext cx="7668513" cy="1129869"/>
          </a:xfrm>
          <a:prstGeom prst="rect">
            <a:avLst/>
          </a:prstGeom>
        </p:spPr>
        <p:txBody>
          <a:bodyPr/>
          <a:lstStyle>
            <a:lvl1pPr marL="120650" indent="-120650" algn="l" defTabSz="484188" rtl="0" eaLnBrk="0" fontAlgn="base" hangingPunct="0">
              <a:lnSpc>
                <a:spcPct val="90000"/>
              </a:lnSpc>
              <a:spcBef>
                <a:spcPts val="525"/>
              </a:spcBef>
              <a:spcAft>
                <a:spcPct val="0"/>
              </a:spcAft>
              <a:buClr>
                <a:schemeClr val="tx2"/>
              </a:buClr>
              <a:buSzPct val="100000"/>
              <a:buBlip>
                <a:blip r:embed="rId3"/>
              </a:buBlip>
              <a:defRPr sz="1000" kern="1200">
                <a:solidFill>
                  <a:srgbClr val="404040"/>
                </a:solidFill>
                <a:latin typeface="Titillium Web" pitchFamily="2" charset="77"/>
                <a:ea typeface="+mn-ea"/>
                <a:cs typeface="+mn-cs"/>
              </a:defRPr>
            </a:lvl1pPr>
            <a:lvl2pPr marL="363538" indent="-120650" algn="l" defTabSz="484188" rtl="0" eaLnBrk="0" fontAlgn="base" hangingPunct="0">
              <a:lnSpc>
                <a:spcPct val="90000"/>
              </a:lnSpc>
              <a:spcBef>
                <a:spcPts val="263"/>
              </a:spcBef>
              <a:spcAft>
                <a:spcPct val="0"/>
              </a:spcAft>
              <a:buFont typeface="Arial" panose="020B0604020202020204" pitchFamily="34" charset="0"/>
              <a:buChar char="•"/>
              <a:defRPr sz="1200" kern="1200">
                <a:solidFill>
                  <a:schemeClr val="tx1"/>
                </a:solidFill>
                <a:latin typeface="+mn-lt"/>
                <a:ea typeface="+mn-ea"/>
                <a:cs typeface="+mn-cs"/>
              </a:defRPr>
            </a:lvl2pPr>
            <a:lvl3pPr marL="604838" indent="-120650" algn="l" defTabSz="484188" rtl="0" eaLnBrk="0" fontAlgn="base" hangingPunct="0">
              <a:lnSpc>
                <a:spcPct val="90000"/>
              </a:lnSpc>
              <a:spcBef>
                <a:spcPts val="263"/>
              </a:spcBef>
              <a:spcAft>
                <a:spcPct val="0"/>
              </a:spcAft>
              <a:buFont typeface="Arial" panose="020B0604020202020204" pitchFamily="34" charset="0"/>
              <a:buChar char="•"/>
              <a:defRPr sz="1000" kern="1200">
                <a:solidFill>
                  <a:schemeClr val="tx1"/>
                </a:solidFill>
                <a:latin typeface="+mn-lt"/>
                <a:ea typeface="+mn-ea"/>
                <a:cs typeface="+mn-cs"/>
              </a:defRPr>
            </a:lvl3pPr>
            <a:lvl4pPr marL="847725" indent="-120650" algn="l" defTabSz="484188" rtl="0" eaLnBrk="0" fontAlgn="base" hangingPunct="0">
              <a:lnSpc>
                <a:spcPct val="90000"/>
              </a:lnSpc>
              <a:spcBef>
                <a:spcPts val="263"/>
              </a:spcBef>
              <a:spcAft>
                <a:spcPct val="0"/>
              </a:spcAft>
              <a:buFont typeface="Arial" panose="020B0604020202020204" pitchFamily="34" charset="0"/>
              <a:buChar char="•"/>
              <a:defRPr sz="900" kern="1200">
                <a:solidFill>
                  <a:schemeClr val="tx1"/>
                </a:solidFill>
                <a:latin typeface="+mn-lt"/>
                <a:ea typeface="+mn-ea"/>
                <a:cs typeface="+mn-cs"/>
              </a:defRPr>
            </a:lvl4pPr>
            <a:lvl5pPr marL="1090613" indent="-120650" algn="l" defTabSz="484188" rtl="0" eaLnBrk="0" fontAlgn="base" hangingPunct="0">
              <a:lnSpc>
                <a:spcPct val="90000"/>
              </a:lnSpc>
              <a:spcBef>
                <a:spcPts val="263"/>
              </a:spcBef>
              <a:spcAft>
                <a:spcPct val="0"/>
              </a:spcAft>
              <a:buFont typeface="Arial" panose="020B0604020202020204" pitchFamily="34" charset="0"/>
              <a:buChar char="•"/>
              <a:defRPr sz="900" kern="1200">
                <a:solidFill>
                  <a:schemeClr val="tx1"/>
                </a:solidFill>
                <a:latin typeface="+mn-lt"/>
                <a:ea typeface="+mn-ea"/>
                <a:cs typeface="+mn-cs"/>
              </a:defRPr>
            </a:lvl5pPr>
            <a:lvl6pPr marL="1333730" indent="-121248" algn="l" defTabSz="484993" rtl="0" eaLnBrk="1" latinLnBrk="0" hangingPunct="1">
              <a:lnSpc>
                <a:spcPct val="90000"/>
              </a:lnSpc>
              <a:spcBef>
                <a:spcPts val="265"/>
              </a:spcBef>
              <a:buFont typeface="Arial" panose="020B0604020202020204" pitchFamily="34" charset="0"/>
              <a:buChar char="•"/>
              <a:defRPr sz="955" kern="1200">
                <a:solidFill>
                  <a:schemeClr val="tx1"/>
                </a:solidFill>
                <a:latin typeface="+mn-lt"/>
                <a:ea typeface="+mn-ea"/>
                <a:cs typeface="+mn-cs"/>
              </a:defRPr>
            </a:lvl6pPr>
            <a:lvl7pPr marL="1576226" indent="-121248" algn="l" defTabSz="484993" rtl="0" eaLnBrk="1" latinLnBrk="0" hangingPunct="1">
              <a:lnSpc>
                <a:spcPct val="90000"/>
              </a:lnSpc>
              <a:spcBef>
                <a:spcPts val="265"/>
              </a:spcBef>
              <a:buFont typeface="Arial" panose="020B0604020202020204" pitchFamily="34" charset="0"/>
              <a:buChar char="•"/>
              <a:defRPr sz="955" kern="1200">
                <a:solidFill>
                  <a:schemeClr val="tx1"/>
                </a:solidFill>
                <a:latin typeface="+mn-lt"/>
                <a:ea typeface="+mn-ea"/>
                <a:cs typeface="+mn-cs"/>
              </a:defRPr>
            </a:lvl7pPr>
            <a:lvl8pPr marL="1818723" indent="-121248" algn="l" defTabSz="484993" rtl="0" eaLnBrk="1" latinLnBrk="0" hangingPunct="1">
              <a:lnSpc>
                <a:spcPct val="90000"/>
              </a:lnSpc>
              <a:spcBef>
                <a:spcPts val="265"/>
              </a:spcBef>
              <a:buFont typeface="Arial" panose="020B0604020202020204" pitchFamily="34" charset="0"/>
              <a:buChar char="•"/>
              <a:defRPr sz="955" kern="1200">
                <a:solidFill>
                  <a:schemeClr val="tx1"/>
                </a:solidFill>
                <a:latin typeface="+mn-lt"/>
                <a:ea typeface="+mn-ea"/>
                <a:cs typeface="+mn-cs"/>
              </a:defRPr>
            </a:lvl8pPr>
            <a:lvl9pPr marL="2061219" indent="-121248" algn="l" defTabSz="484993" rtl="0" eaLnBrk="1" latinLnBrk="0" hangingPunct="1">
              <a:lnSpc>
                <a:spcPct val="90000"/>
              </a:lnSpc>
              <a:spcBef>
                <a:spcPts val="265"/>
              </a:spcBef>
              <a:buFont typeface="Arial" panose="020B0604020202020204" pitchFamily="34" charset="0"/>
              <a:buChar char="•"/>
              <a:defRPr sz="955" kern="1200">
                <a:solidFill>
                  <a:schemeClr val="tx1"/>
                </a:solidFill>
                <a:latin typeface="+mn-lt"/>
                <a:ea typeface="+mn-ea"/>
                <a:cs typeface="+mn-cs"/>
              </a:defRPr>
            </a:lvl9pPr>
          </a:lstStyle>
          <a:p>
            <a:pPr marL="0" indent="0">
              <a:buNone/>
            </a:pPr>
            <a:r>
              <a:rPr lang="fr-FR" sz="3600" b="1" dirty="0">
                <a:solidFill>
                  <a:srgbClr val="80589C"/>
                </a:solidFill>
              </a:rPr>
              <a:t>DIMANCHES : 4 PARTENAIRES DU </a:t>
            </a:r>
          </a:p>
          <a:p>
            <a:pPr marL="0" indent="0">
              <a:buNone/>
            </a:pPr>
            <a:r>
              <a:rPr lang="fr-FR" sz="3600" b="1" dirty="0">
                <a:solidFill>
                  <a:srgbClr val="80589C"/>
                </a:solidFill>
              </a:rPr>
              <a:t>CCFD-Terre Solidaire</a:t>
            </a:r>
          </a:p>
        </p:txBody>
      </p:sp>
      <p:sp>
        <p:nvSpPr>
          <p:cNvPr id="11" name="ZoneTexte 10"/>
          <p:cNvSpPr txBox="1"/>
          <p:nvPr/>
        </p:nvSpPr>
        <p:spPr>
          <a:xfrm>
            <a:off x="701750" y="1751403"/>
            <a:ext cx="7783032" cy="4462760"/>
          </a:xfrm>
          <a:prstGeom prst="rect">
            <a:avLst/>
          </a:prstGeom>
          <a:noFill/>
        </p:spPr>
        <p:txBody>
          <a:bodyPr wrap="square" rtlCol="0">
            <a:spAutoFit/>
          </a:bodyPr>
          <a:lstStyle/>
          <a:p>
            <a:endParaRPr lang="fr-FR" sz="1000" dirty="0">
              <a:latin typeface="Titillium Web" panose="00000500000000000000" pitchFamily="2" charset="0"/>
            </a:endParaRPr>
          </a:p>
          <a:p>
            <a:pPr marL="342900" indent="-342900" algn="just">
              <a:buFont typeface="Wingdings" panose="05000000000000000000" pitchFamily="2" charset="2"/>
              <a:buChar char="Ø"/>
            </a:pPr>
            <a:r>
              <a:rPr lang="fr-FR" sz="2200" dirty="0">
                <a:latin typeface="Titillium Web" panose="00000500000000000000" pitchFamily="2" charset="0"/>
              </a:rPr>
              <a:t>IDAM (</a:t>
            </a:r>
            <a:r>
              <a:rPr lang="fr-FR" sz="2200" dirty="0" err="1">
                <a:latin typeface="Titillium Web" panose="00000500000000000000" pitchFamily="2" charset="0"/>
              </a:rPr>
              <a:t>Integral</a:t>
            </a:r>
            <a:r>
              <a:rPr lang="fr-FR" sz="2200" dirty="0">
                <a:latin typeface="Titillium Web" panose="00000500000000000000" pitchFamily="2" charset="0"/>
              </a:rPr>
              <a:t> </a:t>
            </a:r>
            <a:r>
              <a:rPr lang="fr-FR" sz="2200" dirty="0" err="1">
                <a:latin typeface="Titillium Web" panose="00000500000000000000" pitchFamily="2" charset="0"/>
              </a:rPr>
              <a:t>Development</a:t>
            </a:r>
            <a:r>
              <a:rPr lang="fr-FR" sz="2200" dirty="0">
                <a:latin typeface="Titillium Web" panose="00000500000000000000" pitchFamily="2" charset="0"/>
              </a:rPr>
              <a:t> Action of </a:t>
            </a:r>
            <a:r>
              <a:rPr lang="fr-FR" sz="2200" dirty="0" err="1">
                <a:latin typeface="Titillium Web" panose="00000500000000000000" pitchFamily="2" charset="0"/>
              </a:rPr>
              <a:t>Mynia</a:t>
            </a:r>
            <a:r>
              <a:rPr lang="fr-FR" sz="2200" dirty="0">
                <a:latin typeface="Titillium Web" panose="00000500000000000000" pitchFamily="2" charset="0"/>
              </a:rPr>
              <a:t>) </a:t>
            </a:r>
          </a:p>
          <a:p>
            <a:pPr algn="just"/>
            <a:r>
              <a:rPr lang="fr-FR" sz="1600" dirty="0">
                <a:latin typeface="Titillium Web" panose="00000500000000000000" pitchFamily="2" charset="0"/>
              </a:rPr>
              <a:t>L’association intervient en Égypte depuis 1986. Elle soutient les populations les plus vulnérables et démunies notamment les petits paysans. </a:t>
            </a:r>
          </a:p>
          <a:p>
            <a:pPr marL="342900" indent="-342900" algn="just">
              <a:buFont typeface="Wingdings" panose="05000000000000000000" pitchFamily="2" charset="2"/>
              <a:buChar char="Ø"/>
            </a:pPr>
            <a:r>
              <a:rPr lang="fr-FR" sz="2200" dirty="0">
                <a:latin typeface="Titillium Web" panose="00000500000000000000" pitchFamily="2" charset="0"/>
              </a:rPr>
              <a:t>IRDF (Integrated Rural </a:t>
            </a:r>
            <a:r>
              <a:rPr lang="fr-FR" sz="2200" dirty="0" err="1">
                <a:latin typeface="Titillium Web" panose="00000500000000000000" pitchFamily="2" charset="0"/>
              </a:rPr>
              <a:t>Development</a:t>
            </a:r>
            <a:r>
              <a:rPr lang="fr-FR" sz="2200" dirty="0">
                <a:latin typeface="Titillium Web" panose="00000500000000000000" pitchFamily="2" charset="0"/>
              </a:rPr>
              <a:t> </a:t>
            </a:r>
            <a:r>
              <a:rPr lang="fr-FR" sz="2200" dirty="0" err="1">
                <a:latin typeface="Titillium Web" panose="00000500000000000000" pitchFamily="2" charset="0"/>
              </a:rPr>
              <a:t>Foundation</a:t>
            </a:r>
            <a:r>
              <a:rPr lang="fr-FR" sz="2200" dirty="0">
                <a:latin typeface="Titillium Web" panose="00000500000000000000" pitchFamily="2" charset="0"/>
              </a:rPr>
              <a:t>) </a:t>
            </a:r>
          </a:p>
          <a:p>
            <a:pPr algn="just"/>
            <a:r>
              <a:rPr lang="fr-FR" sz="1600" dirty="0">
                <a:latin typeface="Titillium Web" panose="00000500000000000000" pitchFamily="2" charset="0"/>
              </a:rPr>
              <a:t>Cette ONG est basée à Manille depuis 1989, dont la mission principale vise à renforcer les capacités du monde paysan afin de défendre l’agriculture familiale et la promotion de l’</a:t>
            </a:r>
            <a:r>
              <a:rPr lang="fr-FR" sz="1600" dirty="0" err="1">
                <a:latin typeface="Titillium Web" panose="00000500000000000000" pitchFamily="2" charset="0"/>
              </a:rPr>
              <a:t>agro-écologie</a:t>
            </a:r>
            <a:r>
              <a:rPr lang="fr-FR" sz="1600" dirty="0">
                <a:latin typeface="Titillium Web" panose="00000500000000000000" pitchFamily="2" charset="0"/>
              </a:rPr>
              <a:t>.</a:t>
            </a:r>
          </a:p>
          <a:p>
            <a:pPr marL="342900" indent="-342900" algn="just">
              <a:buFont typeface="Wingdings" panose="05000000000000000000" pitchFamily="2" charset="2"/>
              <a:buChar char="Ø"/>
            </a:pPr>
            <a:r>
              <a:rPr lang="fr-FR" sz="2200" dirty="0">
                <a:latin typeface="Titillium Web" panose="00000500000000000000" pitchFamily="2" charset="0"/>
              </a:rPr>
              <a:t>L’Institut Bartolomé de las Casas (IBC) </a:t>
            </a:r>
          </a:p>
          <a:p>
            <a:pPr algn="just"/>
            <a:r>
              <a:rPr lang="fr-FR" sz="1600" dirty="0">
                <a:latin typeface="Titillium Web" panose="00000500000000000000" pitchFamily="2" charset="0"/>
              </a:rPr>
              <a:t>Il est engagé au Pérou pour l’accompagnement et la formation des communautés dans le respect de la doctrine sociale de l’ Église. Il assure notamment un rôle de conseil sur le genre et le dialogue interconfessionnel. </a:t>
            </a:r>
          </a:p>
          <a:p>
            <a:pPr marL="342900" indent="-342900" algn="just">
              <a:buFont typeface="Wingdings" panose="05000000000000000000" pitchFamily="2" charset="2"/>
              <a:buChar char="Ø"/>
            </a:pPr>
            <a:r>
              <a:rPr lang="fr-FR" sz="2200" dirty="0" err="1">
                <a:latin typeface="Titillium Web" panose="00000500000000000000" pitchFamily="2" charset="0"/>
              </a:rPr>
              <a:t>Earthlore</a:t>
            </a:r>
            <a:r>
              <a:rPr lang="fr-FR" sz="2200" dirty="0">
                <a:latin typeface="Titillium Web" panose="00000500000000000000" pitchFamily="2" charset="0"/>
              </a:rPr>
              <a:t> </a:t>
            </a:r>
            <a:r>
              <a:rPr lang="fr-FR" sz="2200" dirty="0" err="1">
                <a:latin typeface="Titillium Web" panose="00000500000000000000" pitchFamily="2" charset="0"/>
              </a:rPr>
              <a:t>Foundation</a:t>
            </a:r>
            <a:endParaRPr lang="fr-FR" sz="2200" dirty="0">
              <a:latin typeface="Titillium Web" panose="00000500000000000000" pitchFamily="2" charset="0"/>
            </a:endParaRPr>
          </a:p>
          <a:p>
            <a:pPr algn="just"/>
            <a:r>
              <a:rPr lang="fr-FR" sz="1600" dirty="0">
                <a:latin typeface="Titillium Web" panose="00000500000000000000" pitchFamily="2" charset="0"/>
              </a:rPr>
              <a:t>Elle travaille en Afrique du Sud et au Zimbabwe. Elle établit des propositions concrètes de transition vers un modèle de développement plus durable en s’inspirant des connaissances écologiques et sociales issues de systèmes et traditions ancestraux. </a:t>
            </a:r>
          </a:p>
          <a:p>
            <a:pPr algn="just"/>
            <a:endParaRPr lang="fr-FR" sz="1000" dirty="0">
              <a:latin typeface="Titillium Web" panose="00000500000000000000" pitchFamily="2" charset="0"/>
            </a:endParaRPr>
          </a:p>
        </p:txBody>
      </p:sp>
    </p:spTree>
    <p:extLst>
      <p:ext uri="{BB962C8B-B14F-4D97-AF65-F5344CB8AC3E}">
        <p14:creationId xmlns:p14="http://schemas.microsoft.com/office/powerpoint/2010/main" val="26851075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7"/>
          </p:nvPr>
        </p:nvSpPr>
        <p:spPr/>
        <p:txBody>
          <a:bodyPr/>
          <a:lstStyle/>
          <a:p>
            <a:pPr>
              <a:defRPr/>
            </a:pPr>
            <a:fld id="{153234B2-740F-3F47-B0B3-36C487387F8B}" type="slidenum">
              <a:rPr lang="fr-FR" smtClean="0"/>
              <a:pPr>
                <a:defRPr/>
              </a:pPr>
              <a:t>31</a:t>
            </a:fld>
            <a:endParaRPr lang="fr-FR" dirty="0"/>
          </a:p>
        </p:txBody>
      </p:sp>
      <p:sp>
        <p:nvSpPr>
          <p:cNvPr id="5" name="Espace réservé du pied de page 2">
            <a:extLst>
              <a:ext uri="{FF2B5EF4-FFF2-40B4-BE49-F238E27FC236}">
                <a16:creationId xmlns:a16="http://schemas.microsoft.com/office/drawing/2014/main" id="{212281A0-722D-884B-A555-CE5E9E4B94F4}"/>
              </a:ext>
            </a:extLst>
          </p:cNvPr>
          <p:cNvSpPr>
            <a:spLocks noGrp="1"/>
          </p:cNvSpPr>
          <p:nvPr>
            <p:ph type="ftr" sz="quarter" idx="4294967295"/>
          </p:nvPr>
        </p:nvSpPr>
        <p:spPr>
          <a:xfrm>
            <a:off x="4455013" y="6492876"/>
            <a:ext cx="2860675" cy="209376"/>
          </a:xfrm>
          <a:prstGeom prst="rect">
            <a:avLst/>
          </a:prstGeom>
        </p:spPr>
        <p:txBody>
          <a:bodyPr/>
          <a:lstStyle/>
          <a:p>
            <a:r>
              <a:rPr lang="fr-FR" dirty="0">
                <a:latin typeface="Titillium Web" panose="00000500000000000000" pitchFamily="2" charset="0"/>
              </a:rPr>
              <a:t>Campagne Carême – AD 16 janvier 2021</a:t>
            </a:r>
            <a:endParaRPr lang="fr-FR" dirty="0">
              <a:latin typeface="Titillium Web" panose="00000500000000000000" pitchFamily="2" charset="0"/>
            </a:endParaRPr>
          </a:p>
        </p:txBody>
      </p:sp>
      <p:sp>
        <p:nvSpPr>
          <p:cNvPr id="10" name="Espace réservé du texte 4">
            <a:extLst>
              <a:ext uri="{FF2B5EF4-FFF2-40B4-BE49-F238E27FC236}">
                <a16:creationId xmlns:a16="http://schemas.microsoft.com/office/drawing/2014/main" id="{E8F01CC7-8D1B-D649-85FA-4FBAAEF26170}"/>
              </a:ext>
            </a:extLst>
          </p:cNvPr>
          <p:cNvSpPr txBox="1">
            <a:spLocks/>
          </p:cNvSpPr>
          <p:nvPr/>
        </p:nvSpPr>
        <p:spPr>
          <a:xfrm>
            <a:off x="-5876" y="342821"/>
            <a:ext cx="7668513" cy="1129869"/>
          </a:xfrm>
          <a:prstGeom prst="rect">
            <a:avLst/>
          </a:prstGeom>
        </p:spPr>
        <p:txBody>
          <a:bodyPr/>
          <a:lstStyle>
            <a:lvl1pPr marL="120650" indent="-120650" algn="l" defTabSz="484188" rtl="0" eaLnBrk="0" fontAlgn="base" hangingPunct="0">
              <a:lnSpc>
                <a:spcPct val="90000"/>
              </a:lnSpc>
              <a:spcBef>
                <a:spcPts val="525"/>
              </a:spcBef>
              <a:spcAft>
                <a:spcPct val="0"/>
              </a:spcAft>
              <a:buClr>
                <a:schemeClr val="tx2"/>
              </a:buClr>
              <a:buSzPct val="100000"/>
              <a:buBlip>
                <a:blip r:embed="rId3"/>
              </a:buBlip>
              <a:defRPr sz="1000" kern="1200">
                <a:solidFill>
                  <a:srgbClr val="404040"/>
                </a:solidFill>
                <a:latin typeface="Titillium Web" pitchFamily="2" charset="77"/>
                <a:ea typeface="+mn-ea"/>
                <a:cs typeface="+mn-cs"/>
              </a:defRPr>
            </a:lvl1pPr>
            <a:lvl2pPr marL="363538" indent="-120650" algn="l" defTabSz="484188" rtl="0" eaLnBrk="0" fontAlgn="base" hangingPunct="0">
              <a:lnSpc>
                <a:spcPct val="90000"/>
              </a:lnSpc>
              <a:spcBef>
                <a:spcPts val="263"/>
              </a:spcBef>
              <a:spcAft>
                <a:spcPct val="0"/>
              </a:spcAft>
              <a:buFont typeface="Arial" panose="020B0604020202020204" pitchFamily="34" charset="0"/>
              <a:buChar char="•"/>
              <a:defRPr sz="1200" kern="1200">
                <a:solidFill>
                  <a:schemeClr val="tx1"/>
                </a:solidFill>
                <a:latin typeface="+mn-lt"/>
                <a:ea typeface="+mn-ea"/>
                <a:cs typeface="+mn-cs"/>
              </a:defRPr>
            </a:lvl2pPr>
            <a:lvl3pPr marL="604838" indent="-120650" algn="l" defTabSz="484188" rtl="0" eaLnBrk="0" fontAlgn="base" hangingPunct="0">
              <a:lnSpc>
                <a:spcPct val="90000"/>
              </a:lnSpc>
              <a:spcBef>
                <a:spcPts val="263"/>
              </a:spcBef>
              <a:spcAft>
                <a:spcPct val="0"/>
              </a:spcAft>
              <a:buFont typeface="Arial" panose="020B0604020202020204" pitchFamily="34" charset="0"/>
              <a:buChar char="•"/>
              <a:defRPr sz="1000" kern="1200">
                <a:solidFill>
                  <a:schemeClr val="tx1"/>
                </a:solidFill>
                <a:latin typeface="+mn-lt"/>
                <a:ea typeface="+mn-ea"/>
                <a:cs typeface="+mn-cs"/>
              </a:defRPr>
            </a:lvl3pPr>
            <a:lvl4pPr marL="847725" indent="-120650" algn="l" defTabSz="484188" rtl="0" eaLnBrk="0" fontAlgn="base" hangingPunct="0">
              <a:lnSpc>
                <a:spcPct val="90000"/>
              </a:lnSpc>
              <a:spcBef>
                <a:spcPts val="263"/>
              </a:spcBef>
              <a:spcAft>
                <a:spcPct val="0"/>
              </a:spcAft>
              <a:buFont typeface="Arial" panose="020B0604020202020204" pitchFamily="34" charset="0"/>
              <a:buChar char="•"/>
              <a:defRPr sz="900" kern="1200">
                <a:solidFill>
                  <a:schemeClr val="tx1"/>
                </a:solidFill>
                <a:latin typeface="+mn-lt"/>
                <a:ea typeface="+mn-ea"/>
                <a:cs typeface="+mn-cs"/>
              </a:defRPr>
            </a:lvl4pPr>
            <a:lvl5pPr marL="1090613" indent="-120650" algn="l" defTabSz="484188" rtl="0" eaLnBrk="0" fontAlgn="base" hangingPunct="0">
              <a:lnSpc>
                <a:spcPct val="90000"/>
              </a:lnSpc>
              <a:spcBef>
                <a:spcPts val="263"/>
              </a:spcBef>
              <a:spcAft>
                <a:spcPct val="0"/>
              </a:spcAft>
              <a:buFont typeface="Arial" panose="020B0604020202020204" pitchFamily="34" charset="0"/>
              <a:buChar char="•"/>
              <a:defRPr sz="900" kern="1200">
                <a:solidFill>
                  <a:schemeClr val="tx1"/>
                </a:solidFill>
                <a:latin typeface="+mn-lt"/>
                <a:ea typeface="+mn-ea"/>
                <a:cs typeface="+mn-cs"/>
              </a:defRPr>
            </a:lvl5pPr>
            <a:lvl6pPr marL="1333730" indent="-121248" algn="l" defTabSz="484993" rtl="0" eaLnBrk="1" latinLnBrk="0" hangingPunct="1">
              <a:lnSpc>
                <a:spcPct val="90000"/>
              </a:lnSpc>
              <a:spcBef>
                <a:spcPts val="265"/>
              </a:spcBef>
              <a:buFont typeface="Arial" panose="020B0604020202020204" pitchFamily="34" charset="0"/>
              <a:buChar char="•"/>
              <a:defRPr sz="955" kern="1200">
                <a:solidFill>
                  <a:schemeClr val="tx1"/>
                </a:solidFill>
                <a:latin typeface="+mn-lt"/>
                <a:ea typeface="+mn-ea"/>
                <a:cs typeface="+mn-cs"/>
              </a:defRPr>
            </a:lvl6pPr>
            <a:lvl7pPr marL="1576226" indent="-121248" algn="l" defTabSz="484993" rtl="0" eaLnBrk="1" latinLnBrk="0" hangingPunct="1">
              <a:lnSpc>
                <a:spcPct val="90000"/>
              </a:lnSpc>
              <a:spcBef>
                <a:spcPts val="265"/>
              </a:spcBef>
              <a:buFont typeface="Arial" panose="020B0604020202020204" pitchFamily="34" charset="0"/>
              <a:buChar char="•"/>
              <a:defRPr sz="955" kern="1200">
                <a:solidFill>
                  <a:schemeClr val="tx1"/>
                </a:solidFill>
                <a:latin typeface="+mn-lt"/>
                <a:ea typeface="+mn-ea"/>
                <a:cs typeface="+mn-cs"/>
              </a:defRPr>
            </a:lvl7pPr>
            <a:lvl8pPr marL="1818723" indent="-121248" algn="l" defTabSz="484993" rtl="0" eaLnBrk="1" latinLnBrk="0" hangingPunct="1">
              <a:lnSpc>
                <a:spcPct val="90000"/>
              </a:lnSpc>
              <a:spcBef>
                <a:spcPts val="265"/>
              </a:spcBef>
              <a:buFont typeface="Arial" panose="020B0604020202020204" pitchFamily="34" charset="0"/>
              <a:buChar char="•"/>
              <a:defRPr sz="955" kern="1200">
                <a:solidFill>
                  <a:schemeClr val="tx1"/>
                </a:solidFill>
                <a:latin typeface="+mn-lt"/>
                <a:ea typeface="+mn-ea"/>
                <a:cs typeface="+mn-cs"/>
              </a:defRPr>
            </a:lvl8pPr>
            <a:lvl9pPr marL="2061219" indent="-121248" algn="l" defTabSz="484993" rtl="0" eaLnBrk="1" latinLnBrk="0" hangingPunct="1">
              <a:lnSpc>
                <a:spcPct val="90000"/>
              </a:lnSpc>
              <a:spcBef>
                <a:spcPts val="265"/>
              </a:spcBef>
              <a:buFont typeface="Arial" panose="020B0604020202020204" pitchFamily="34" charset="0"/>
              <a:buChar char="•"/>
              <a:defRPr sz="955" kern="1200">
                <a:solidFill>
                  <a:schemeClr val="tx1"/>
                </a:solidFill>
                <a:latin typeface="+mn-lt"/>
                <a:ea typeface="+mn-ea"/>
                <a:cs typeface="+mn-cs"/>
              </a:defRPr>
            </a:lvl9pPr>
          </a:lstStyle>
          <a:p>
            <a:pPr marL="0" indent="0">
              <a:buNone/>
            </a:pPr>
            <a:r>
              <a:rPr lang="fr-FR" sz="3600" b="1" dirty="0">
                <a:solidFill>
                  <a:srgbClr val="80589C"/>
                </a:solidFill>
              </a:rPr>
              <a:t>4 ANIMATIONS POSSIBLES</a:t>
            </a:r>
          </a:p>
        </p:txBody>
      </p:sp>
      <p:sp>
        <p:nvSpPr>
          <p:cNvPr id="11" name="ZoneTexte 10"/>
          <p:cNvSpPr txBox="1"/>
          <p:nvPr/>
        </p:nvSpPr>
        <p:spPr>
          <a:xfrm>
            <a:off x="701750" y="1751403"/>
            <a:ext cx="7783032" cy="4462760"/>
          </a:xfrm>
          <a:prstGeom prst="rect">
            <a:avLst/>
          </a:prstGeom>
          <a:noFill/>
        </p:spPr>
        <p:txBody>
          <a:bodyPr wrap="square" rtlCol="0">
            <a:spAutoFit/>
          </a:bodyPr>
          <a:lstStyle/>
          <a:p>
            <a:endParaRPr lang="fr-FR" sz="1000" dirty="0">
              <a:latin typeface="Titillium Web" panose="00000500000000000000" pitchFamily="2" charset="0"/>
            </a:endParaRPr>
          </a:p>
          <a:p>
            <a:pPr marL="342900" indent="-342900" algn="just">
              <a:buFont typeface="Wingdings" panose="05000000000000000000" pitchFamily="2" charset="2"/>
              <a:buChar char="Ø"/>
            </a:pPr>
            <a:r>
              <a:rPr lang="fr-FR" sz="2200" dirty="0">
                <a:latin typeface="Titillium Web" panose="00000500000000000000" pitchFamily="2" charset="0"/>
              </a:rPr>
              <a:t>Balade Eco-spirituelle</a:t>
            </a:r>
          </a:p>
          <a:p>
            <a:pPr algn="just"/>
            <a:r>
              <a:rPr lang="fr-FR" sz="1600" dirty="0">
                <a:latin typeface="Titillium Web" panose="00000500000000000000" pitchFamily="2" charset="0"/>
              </a:rPr>
              <a:t>Ce parcours permet d’expérimenter notre lien d’interdépendance avec le monde dans l’émerveillement et la compassion et de contacter les ressources précieuses à l’intérieur de nous pour nous mettre en mouvement.</a:t>
            </a:r>
          </a:p>
          <a:p>
            <a:pPr marL="342900" indent="-342900" algn="just">
              <a:buFont typeface="Wingdings" panose="05000000000000000000" pitchFamily="2" charset="2"/>
              <a:buChar char="Ø"/>
            </a:pPr>
            <a:r>
              <a:rPr lang="fr-FR" sz="2200" dirty="0">
                <a:latin typeface="Titillium Web" panose="00000500000000000000" pitchFamily="2" charset="0"/>
              </a:rPr>
              <a:t>Soirée vidéo-débat en croix</a:t>
            </a:r>
          </a:p>
          <a:p>
            <a:pPr algn="just"/>
            <a:r>
              <a:rPr lang="fr-FR" sz="1600" dirty="0">
                <a:latin typeface="Titillium Web" panose="00000500000000000000" pitchFamily="2" charset="0"/>
              </a:rPr>
              <a:t>Expérimenter une soirée avec un extrait de vidéo/documentaire suivi d’un échange</a:t>
            </a:r>
          </a:p>
          <a:p>
            <a:pPr algn="just"/>
            <a:r>
              <a:rPr lang="fr-FR" sz="1600" dirty="0">
                <a:latin typeface="Titillium Web" panose="00000500000000000000" pitchFamily="2" charset="0"/>
              </a:rPr>
              <a:t>pour débattre autour d’affirmations sur l’écologie intégrale ou la solidarité internationale.</a:t>
            </a:r>
          </a:p>
          <a:p>
            <a:pPr marL="342900" indent="-342900" algn="just">
              <a:buFont typeface="Wingdings" panose="05000000000000000000" pitchFamily="2" charset="2"/>
              <a:buChar char="Ø"/>
            </a:pPr>
            <a:r>
              <a:rPr lang="fr-FR" sz="2200" dirty="0">
                <a:latin typeface="Titillium Web" panose="00000500000000000000" pitchFamily="2" charset="0"/>
              </a:rPr>
              <a:t>Un temps de relecture partagée</a:t>
            </a:r>
          </a:p>
          <a:p>
            <a:pPr algn="just"/>
            <a:r>
              <a:rPr lang="fr-FR" sz="1600" dirty="0">
                <a:latin typeface="Titillium Web" panose="00000500000000000000" pitchFamily="2" charset="0"/>
              </a:rPr>
              <a:t>Cette animation vise à nous rassembler autour de la Parole pour prier et partager un temps de relecture.</a:t>
            </a:r>
          </a:p>
          <a:p>
            <a:pPr marL="342900" indent="-342900" algn="just">
              <a:buFont typeface="Wingdings" panose="05000000000000000000" pitchFamily="2" charset="2"/>
              <a:buChar char="Ø"/>
            </a:pPr>
            <a:r>
              <a:rPr lang="fr-FR" sz="2200" dirty="0">
                <a:latin typeface="Titillium Web" panose="00000500000000000000" pitchFamily="2" charset="0"/>
              </a:rPr>
              <a:t>Eglise verte</a:t>
            </a:r>
          </a:p>
          <a:p>
            <a:pPr algn="just"/>
            <a:r>
              <a:rPr lang="fr-FR" sz="1600" dirty="0">
                <a:latin typeface="Titillium Web" panose="00000500000000000000" pitchFamily="2" charset="0"/>
              </a:rPr>
              <a:t>En petit groupe, réfléchir collectivement à la mise en œuvre d’une démarche Église verte dans sa paroisse, sa communauté…</a:t>
            </a:r>
          </a:p>
          <a:p>
            <a:pPr algn="just"/>
            <a:endParaRPr lang="fr-FR" sz="1600" dirty="0">
              <a:latin typeface="Titillium Web" panose="00000500000000000000" pitchFamily="2" charset="0"/>
            </a:endParaRPr>
          </a:p>
          <a:p>
            <a:pPr algn="just"/>
            <a:r>
              <a:rPr lang="fr-FR" sz="1600" dirty="0">
                <a:latin typeface="Titillium Web" panose="00000500000000000000" pitchFamily="2" charset="0"/>
              </a:rPr>
              <a:t> Les fiches complètes sont à télécharger sur careme.ccfd-terresolidaire.org</a:t>
            </a:r>
          </a:p>
          <a:p>
            <a:pPr algn="just"/>
            <a:endParaRPr lang="fr-FR" sz="1000" dirty="0">
              <a:latin typeface="Titillium Web" panose="00000500000000000000" pitchFamily="2" charset="0"/>
            </a:endParaRPr>
          </a:p>
        </p:txBody>
      </p:sp>
    </p:spTree>
    <p:extLst>
      <p:ext uri="{BB962C8B-B14F-4D97-AF65-F5344CB8AC3E}">
        <p14:creationId xmlns:p14="http://schemas.microsoft.com/office/powerpoint/2010/main" val="7948872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22803"/>
            <a:ext cx="7189695" cy="1129869"/>
          </a:xfrm>
        </p:spPr>
        <p:txBody>
          <a:bodyPr/>
          <a:lstStyle/>
          <a:p>
            <a:r>
              <a:rPr lang="fr-FR" i="1" dirty="0"/>
              <a:t>Livret</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32</a:t>
            </a:fld>
            <a:endParaRPr lang="fr-FR" dirty="0"/>
          </a:p>
        </p:txBody>
      </p:sp>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pic>
        <p:nvPicPr>
          <p:cNvPr id="6" name="Image 5">
            <a:extLst>
              <a:ext uri="{FF2B5EF4-FFF2-40B4-BE49-F238E27FC236}">
                <a16:creationId xmlns:a16="http://schemas.microsoft.com/office/drawing/2014/main" id="{D82BAFAE-4521-4A08-BC31-5C771CDE4A09}"/>
              </a:ext>
            </a:extLst>
          </p:cNvPr>
          <p:cNvPicPr>
            <a:picLocks noChangeAspect="1"/>
          </p:cNvPicPr>
          <p:nvPr/>
        </p:nvPicPr>
        <p:blipFill>
          <a:blip r:embed="rId3"/>
          <a:stretch>
            <a:fillRect/>
          </a:stretch>
        </p:blipFill>
        <p:spPr>
          <a:xfrm>
            <a:off x="3292678" y="222611"/>
            <a:ext cx="2558644" cy="5974989"/>
          </a:xfrm>
          <a:prstGeom prst="rect">
            <a:avLst/>
          </a:prstGeom>
          <a:ln>
            <a:solidFill>
              <a:schemeClr val="tx1"/>
            </a:solidFill>
          </a:ln>
        </p:spPr>
      </p:pic>
      <p:sp>
        <p:nvSpPr>
          <p:cNvPr id="7" name="ZoneTexte 6">
            <a:extLst>
              <a:ext uri="{FF2B5EF4-FFF2-40B4-BE49-F238E27FC236}">
                <a16:creationId xmlns:a16="http://schemas.microsoft.com/office/drawing/2014/main" id="{B697482A-5F96-4E3A-B3F3-F2248E020F30}"/>
              </a:ext>
            </a:extLst>
          </p:cNvPr>
          <p:cNvSpPr txBox="1"/>
          <p:nvPr/>
        </p:nvSpPr>
        <p:spPr>
          <a:xfrm>
            <a:off x="6052489" y="2648567"/>
            <a:ext cx="2797945" cy="461665"/>
          </a:xfrm>
          <a:prstGeom prst="rect">
            <a:avLst/>
          </a:prstGeom>
          <a:noFill/>
        </p:spPr>
        <p:txBody>
          <a:bodyPr wrap="none" rtlCol="0">
            <a:spAutoFit/>
          </a:bodyPr>
          <a:lstStyle/>
          <a:p>
            <a:r>
              <a:rPr lang="fr-FR" sz="2400" b="1" dirty="0"/>
              <a:t>400 000 exemplaires</a:t>
            </a:r>
          </a:p>
        </p:txBody>
      </p:sp>
    </p:spTree>
    <p:extLst>
      <p:ext uri="{BB962C8B-B14F-4D97-AF65-F5344CB8AC3E}">
        <p14:creationId xmlns:p14="http://schemas.microsoft.com/office/powerpoint/2010/main" val="19986159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0"/>
            <a:ext cx="7285871" cy="1129869"/>
          </a:xfrm>
        </p:spPr>
        <p:txBody>
          <a:bodyPr/>
          <a:lstStyle/>
          <a:p>
            <a:r>
              <a:rPr lang="fr-FR" dirty="0"/>
              <a:t>DE NOMBREUX OUTILS</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33</a:t>
            </a:fld>
            <a:endParaRPr lang="fr-FR" dirty="0"/>
          </a:p>
        </p:txBody>
      </p:sp>
      <p:sp>
        <p:nvSpPr>
          <p:cNvPr id="2" name="ZoneTexte 1"/>
          <p:cNvSpPr txBox="1"/>
          <p:nvPr/>
        </p:nvSpPr>
        <p:spPr>
          <a:xfrm>
            <a:off x="954611" y="2247492"/>
            <a:ext cx="7551436" cy="4893647"/>
          </a:xfrm>
          <a:prstGeom prst="rect">
            <a:avLst/>
          </a:prstGeom>
          <a:noFill/>
        </p:spPr>
        <p:txBody>
          <a:bodyPr wrap="square" rtlCol="0">
            <a:spAutoFit/>
          </a:bodyPr>
          <a:lstStyle/>
          <a:p>
            <a:pPr algn="just"/>
            <a:r>
              <a:rPr lang="fr-FR" sz="2400" dirty="0">
                <a:latin typeface="Titillium Web" panose="00000500000000000000" pitchFamily="2" charset="0"/>
              </a:rPr>
              <a:t>Il y a bien sûr le cahier liturgique pour animer les 5 messes de Carême,</a:t>
            </a:r>
          </a:p>
          <a:p>
            <a:pPr algn="just"/>
            <a:r>
              <a:rPr lang="fr-FR" sz="2400" dirty="0">
                <a:latin typeface="Titillium Web" panose="00000500000000000000" pitchFamily="2" charset="0"/>
              </a:rPr>
              <a:t>le cahier d’animation avec ses 4 partenaires et des propositions d’animation.</a:t>
            </a:r>
          </a:p>
          <a:p>
            <a:pPr algn="just"/>
            <a:r>
              <a:rPr lang="fr-FR" sz="2400" dirty="0">
                <a:latin typeface="Titillium Web" panose="00000500000000000000" pitchFamily="2" charset="0"/>
              </a:rPr>
              <a:t>Il y a de nombreuses vidéos disponibles, sur le site du CCFD Terre Solidaire, complétées par les webinaires de 2020.</a:t>
            </a:r>
          </a:p>
          <a:p>
            <a:pPr algn="just"/>
            <a:r>
              <a:rPr lang="fr-FR" sz="2400" dirty="0">
                <a:latin typeface="Titillium Web" panose="00000500000000000000" pitchFamily="2" charset="0"/>
              </a:rPr>
              <a:t>Il y a des expositions.</a:t>
            </a:r>
          </a:p>
          <a:p>
            <a:pPr algn="just"/>
            <a:r>
              <a:rPr lang="fr-FR" sz="2400" dirty="0">
                <a:latin typeface="Titillium Web" panose="00000500000000000000" pitchFamily="2" charset="0"/>
              </a:rPr>
              <a:t>Et pour les jeunes deux « Bouge Ta Planète », un sur l’agroécologie et un sur l’Amazonie.</a:t>
            </a:r>
          </a:p>
          <a:p>
            <a:pPr algn="just"/>
            <a:endParaRPr lang="fr-FR" sz="2400" dirty="0">
              <a:latin typeface="Titillium Web" panose="00000500000000000000" pitchFamily="2" charset="0"/>
            </a:endParaRPr>
          </a:p>
          <a:p>
            <a:pPr algn="just"/>
            <a:endParaRPr lang="fr-FR" sz="2400" dirty="0">
              <a:latin typeface="Titillium Web" panose="00000500000000000000" pitchFamily="2" charset="0"/>
            </a:endParaRPr>
          </a:p>
          <a:p>
            <a:pPr algn="just"/>
            <a:endParaRPr lang="fr-FR" sz="2400" dirty="0">
              <a:latin typeface="Titillium Web" panose="00000500000000000000" pitchFamily="2" charset="0"/>
            </a:endParaRPr>
          </a:p>
        </p:txBody>
      </p:sp>
      <p:sp>
        <p:nvSpPr>
          <p:cNvPr id="7" name="Freeform 15">
            <a:extLst>
              <a:ext uri="{FF2B5EF4-FFF2-40B4-BE49-F238E27FC236}">
                <a16:creationId xmlns:a16="http://schemas.microsoft.com/office/drawing/2014/main" id="{348ED53C-A251-4C92-B7EF-7854F52C84CB}"/>
              </a:ext>
            </a:extLst>
          </p:cNvPr>
          <p:cNvSpPr>
            <a:spLocks/>
          </p:cNvSpPr>
          <p:nvPr/>
        </p:nvSpPr>
        <p:spPr bwMode="auto">
          <a:xfrm>
            <a:off x="-5876" y="1257073"/>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Tree>
    <p:extLst>
      <p:ext uri="{BB962C8B-B14F-4D97-AF65-F5344CB8AC3E}">
        <p14:creationId xmlns:p14="http://schemas.microsoft.com/office/powerpoint/2010/main" val="28019773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0"/>
            <a:ext cx="7285871" cy="1129869"/>
          </a:xfrm>
        </p:spPr>
        <p:txBody>
          <a:bodyPr/>
          <a:lstStyle/>
          <a:p>
            <a:r>
              <a:rPr lang="fr-FR" dirty="0"/>
              <a:t>DE NOMBREUX OUTILS</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34</a:t>
            </a:fld>
            <a:endParaRPr lang="fr-FR" dirty="0"/>
          </a:p>
        </p:txBody>
      </p:sp>
      <p:sp>
        <p:nvSpPr>
          <p:cNvPr id="2" name="ZoneTexte 1"/>
          <p:cNvSpPr txBox="1"/>
          <p:nvPr/>
        </p:nvSpPr>
        <p:spPr>
          <a:xfrm>
            <a:off x="954611" y="2247492"/>
            <a:ext cx="7551436" cy="4278094"/>
          </a:xfrm>
          <a:prstGeom prst="rect">
            <a:avLst/>
          </a:prstGeom>
          <a:noFill/>
        </p:spPr>
        <p:txBody>
          <a:bodyPr wrap="square" rtlCol="0">
            <a:spAutoFit/>
          </a:bodyPr>
          <a:lstStyle/>
          <a:p>
            <a:pPr algn="just"/>
            <a:r>
              <a:rPr lang="fr-FR" sz="2400" dirty="0">
                <a:latin typeface="Titillium Web" panose="00000500000000000000" pitchFamily="2" charset="0"/>
              </a:rPr>
              <a:t>Vous pouvez trouver tous ces outils sur :</a:t>
            </a:r>
          </a:p>
          <a:p>
            <a:pPr algn="just"/>
            <a:endParaRPr lang="fr-FR" sz="2400" dirty="0">
              <a:latin typeface="Titillium Web" panose="00000500000000000000" pitchFamily="2" charset="0"/>
            </a:endParaRPr>
          </a:p>
          <a:p>
            <a:pPr marL="342900" indent="-342900" algn="just">
              <a:buFontTx/>
              <a:buChar char="-"/>
            </a:pPr>
            <a:r>
              <a:rPr lang="fr-FR" sz="2400" dirty="0">
                <a:latin typeface="Titillium Web" panose="00000500000000000000" pitchFamily="2" charset="0"/>
              </a:rPr>
              <a:t>Le blog ile de France </a:t>
            </a:r>
            <a:r>
              <a:rPr lang="fr-FR" sz="1400" dirty="0">
                <a:solidFill>
                  <a:srgbClr val="0070C0"/>
                </a:solidFill>
                <a:latin typeface="Titillium Web" panose="00000500000000000000" pitchFamily="2" charset="0"/>
              </a:rPr>
              <a:t>https://blog.ccfd-terresolidaire.org/idf/post/2020/12/07/Car%C3%AAme-2021-%3A-%C2%AB-NOUS-HABITONS-TOUS-LA-M%C3%8AME-MAISON-%C2%BB</a:t>
            </a:r>
          </a:p>
          <a:p>
            <a:pPr marL="342900" indent="-342900" algn="just">
              <a:buFontTx/>
              <a:buChar char="-"/>
            </a:pPr>
            <a:r>
              <a:rPr lang="fr-FR" sz="2400" dirty="0">
                <a:latin typeface="Titillium Web" panose="00000500000000000000" pitchFamily="2" charset="0"/>
              </a:rPr>
              <a:t>Le site public du CCFD Terre Solidaire dédié au Carême </a:t>
            </a:r>
            <a:r>
              <a:rPr lang="fr-FR" sz="1400" dirty="0">
                <a:solidFill>
                  <a:srgbClr val="0070C0"/>
                </a:solidFill>
                <a:latin typeface="Titillium Web" panose="00000500000000000000" pitchFamily="2" charset="0"/>
              </a:rPr>
              <a:t>https://ccfd-terresolidaire.org/mob/en-savoir-plus-sur/vivre-le-careme/careme2021/</a:t>
            </a:r>
          </a:p>
          <a:p>
            <a:pPr marL="342900" indent="-342900" algn="just">
              <a:buFontTx/>
              <a:buChar char="-"/>
            </a:pPr>
            <a:r>
              <a:rPr lang="fr-FR" sz="2400" dirty="0">
                <a:latin typeface="Titillium Web" panose="00000500000000000000" pitchFamily="2" charset="0"/>
              </a:rPr>
              <a:t>Sur La place (avec vos codes de connexion) </a:t>
            </a:r>
            <a:r>
              <a:rPr lang="fr-FR" sz="1400" dirty="0">
                <a:solidFill>
                  <a:srgbClr val="0070C0"/>
                </a:solidFill>
                <a:latin typeface="Titillium Web" panose="00000500000000000000" pitchFamily="2" charset="0"/>
              </a:rPr>
              <a:t>https://laplace.ccfd-terresolidaire.org/groupes/vivre-le-careme/fichiers/#view/26695</a:t>
            </a:r>
          </a:p>
          <a:p>
            <a:pPr marL="342900" indent="-342900" algn="just">
              <a:buFontTx/>
              <a:buChar char="-"/>
            </a:pPr>
            <a:r>
              <a:rPr lang="fr-FR" sz="2400" dirty="0">
                <a:latin typeface="Titillium Web" panose="00000500000000000000" pitchFamily="2" charset="0"/>
              </a:rPr>
              <a:t>En nous contactant à </a:t>
            </a:r>
            <a:r>
              <a:rPr lang="fr-FR" sz="2400" dirty="0">
                <a:solidFill>
                  <a:srgbClr val="0070C0"/>
                </a:solidFill>
                <a:latin typeface="Titillium Web" panose="00000500000000000000" pitchFamily="2" charset="0"/>
                <a:hlinkClick r:id="rId3"/>
              </a:rPr>
              <a:t>ccfd95@ccfd-terresolidaire.org</a:t>
            </a:r>
            <a:r>
              <a:rPr lang="fr-FR" sz="2400" dirty="0">
                <a:latin typeface="Titillium Web" panose="00000500000000000000" pitchFamily="2" charset="0"/>
              </a:rPr>
              <a:t> ou par téléphone</a:t>
            </a:r>
          </a:p>
          <a:p>
            <a:pPr algn="just"/>
            <a:endParaRPr lang="fr-FR" sz="2400" dirty="0">
              <a:latin typeface="Titillium Web" panose="00000500000000000000" pitchFamily="2" charset="0"/>
            </a:endParaRPr>
          </a:p>
          <a:p>
            <a:pPr algn="just"/>
            <a:endParaRPr lang="fr-FR" sz="2400" dirty="0">
              <a:latin typeface="Titillium Web" panose="00000500000000000000" pitchFamily="2" charset="0"/>
            </a:endParaRPr>
          </a:p>
        </p:txBody>
      </p:sp>
      <p:sp>
        <p:nvSpPr>
          <p:cNvPr id="7" name="Freeform 15">
            <a:extLst>
              <a:ext uri="{FF2B5EF4-FFF2-40B4-BE49-F238E27FC236}">
                <a16:creationId xmlns:a16="http://schemas.microsoft.com/office/drawing/2014/main" id="{348ED53C-A251-4C92-B7EF-7854F52C84CB}"/>
              </a:ext>
            </a:extLst>
          </p:cNvPr>
          <p:cNvSpPr>
            <a:spLocks/>
          </p:cNvSpPr>
          <p:nvPr/>
        </p:nvSpPr>
        <p:spPr bwMode="auto">
          <a:xfrm>
            <a:off x="-5876" y="1257073"/>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Tree>
    <p:extLst>
      <p:ext uri="{BB962C8B-B14F-4D97-AF65-F5344CB8AC3E}">
        <p14:creationId xmlns:p14="http://schemas.microsoft.com/office/powerpoint/2010/main" val="14629996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0"/>
            <a:ext cx="7285871" cy="1129869"/>
          </a:xfrm>
        </p:spPr>
        <p:txBody>
          <a:bodyPr/>
          <a:lstStyle/>
          <a:p>
            <a:r>
              <a:rPr lang="fr-FR" dirty="0"/>
              <a:t>QUELLES INITIATIVES</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35</a:t>
            </a:fld>
            <a:endParaRPr lang="fr-FR" dirty="0"/>
          </a:p>
        </p:txBody>
      </p:sp>
      <p:sp>
        <p:nvSpPr>
          <p:cNvPr id="2" name="ZoneTexte 1"/>
          <p:cNvSpPr txBox="1"/>
          <p:nvPr/>
        </p:nvSpPr>
        <p:spPr>
          <a:xfrm>
            <a:off x="847733" y="2597083"/>
            <a:ext cx="7551436" cy="1569660"/>
          </a:xfrm>
          <a:prstGeom prst="rect">
            <a:avLst/>
          </a:prstGeom>
          <a:noFill/>
        </p:spPr>
        <p:txBody>
          <a:bodyPr wrap="square" rtlCol="0">
            <a:spAutoFit/>
          </a:bodyPr>
          <a:lstStyle/>
          <a:p>
            <a:pPr algn="just"/>
            <a:r>
              <a:rPr lang="fr-FR" sz="2400" dirty="0">
                <a:latin typeface="Titillium Web" panose="00000500000000000000" pitchFamily="2" charset="0"/>
              </a:rPr>
              <a:t>Notre Evêque soutient cette démarche de Carême et invite les prêtres et les diacres à accompagner le CCFD-TS.</a:t>
            </a:r>
          </a:p>
          <a:p>
            <a:pPr algn="just"/>
            <a:r>
              <a:rPr lang="fr-FR" sz="2400" dirty="0">
                <a:latin typeface="Titillium Web" panose="00000500000000000000" pitchFamily="2" charset="0"/>
              </a:rPr>
              <a:t>Un courrier a été envoyé aux paroisses dans ce sens. </a:t>
            </a:r>
          </a:p>
        </p:txBody>
      </p:sp>
      <p:sp>
        <p:nvSpPr>
          <p:cNvPr id="7" name="Freeform 15">
            <a:extLst>
              <a:ext uri="{FF2B5EF4-FFF2-40B4-BE49-F238E27FC236}">
                <a16:creationId xmlns:a16="http://schemas.microsoft.com/office/drawing/2014/main" id="{348ED53C-A251-4C92-B7EF-7854F52C84CB}"/>
              </a:ext>
            </a:extLst>
          </p:cNvPr>
          <p:cNvSpPr>
            <a:spLocks/>
          </p:cNvSpPr>
          <p:nvPr/>
        </p:nvSpPr>
        <p:spPr bwMode="auto">
          <a:xfrm>
            <a:off x="-5876" y="1257073"/>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Tree>
    <p:extLst>
      <p:ext uri="{BB962C8B-B14F-4D97-AF65-F5344CB8AC3E}">
        <p14:creationId xmlns:p14="http://schemas.microsoft.com/office/powerpoint/2010/main" val="13019920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0"/>
            <a:ext cx="7285871" cy="1129869"/>
          </a:xfrm>
        </p:spPr>
        <p:txBody>
          <a:bodyPr/>
          <a:lstStyle/>
          <a:p>
            <a:r>
              <a:rPr lang="fr-FR" dirty="0"/>
              <a:t>QUELLES INITIATIVES</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36</a:t>
            </a:fld>
            <a:endParaRPr lang="fr-FR" dirty="0"/>
          </a:p>
        </p:txBody>
      </p:sp>
      <p:sp>
        <p:nvSpPr>
          <p:cNvPr id="2" name="ZoneTexte 1"/>
          <p:cNvSpPr txBox="1"/>
          <p:nvPr/>
        </p:nvSpPr>
        <p:spPr>
          <a:xfrm>
            <a:off x="954611" y="1865355"/>
            <a:ext cx="7551436" cy="4893647"/>
          </a:xfrm>
          <a:prstGeom prst="rect">
            <a:avLst/>
          </a:prstGeom>
          <a:noFill/>
        </p:spPr>
        <p:txBody>
          <a:bodyPr wrap="square" rtlCol="0">
            <a:spAutoFit/>
          </a:bodyPr>
          <a:lstStyle/>
          <a:p>
            <a:pPr algn="just"/>
            <a:r>
              <a:rPr lang="fr-FR" sz="2400" dirty="0">
                <a:latin typeface="Titillium Web" panose="00000500000000000000" pitchFamily="2" charset="0"/>
              </a:rPr>
              <a:t>Cela dépendra bien évidemment de la situation sanitaire en France. Il a été décidé au niveau national de ne pas faire venir de partenaires.</a:t>
            </a:r>
          </a:p>
          <a:p>
            <a:pPr algn="just"/>
            <a:r>
              <a:rPr lang="fr-FR" sz="2400" dirty="0">
                <a:latin typeface="Titillium Web" panose="00000500000000000000" pitchFamily="2" charset="0"/>
              </a:rPr>
              <a:t>Si la situation nous le permet, nous aurons la joie d’accueillir un chargé de mission du CCFD Terre Solidaire qui nous présentera </a:t>
            </a:r>
            <a:r>
              <a:rPr lang="fr-FR" sz="2400" b="1" dirty="0">
                <a:latin typeface="Titillium Web" panose="00000500000000000000" pitchFamily="2" charset="0"/>
              </a:rPr>
              <a:t>Haïti</a:t>
            </a:r>
            <a:r>
              <a:rPr lang="fr-FR" sz="2400" dirty="0">
                <a:latin typeface="Titillium Web" panose="00000500000000000000" pitchFamily="2" charset="0"/>
              </a:rPr>
              <a:t> et ses partenaires. Un webinaire sera proposé sur Haïti </a:t>
            </a:r>
            <a:r>
              <a:rPr lang="fr-FR" sz="2400">
                <a:latin typeface="Titillium Web" panose="00000500000000000000" pitchFamily="2" charset="0"/>
              </a:rPr>
              <a:t>en février-mars.</a:t>
            </a:r>
            <a:endParaRPr lang="fr-FR" sz="2400" dirty="0">
              <a:latin typeface="Titillium Web" panose="00000500000000000000" pitchFamily="2" charset="0"/>
            </a:endParaRPr>
          </a:p>
          <a:p>
            <a:pPr algn="just"/>
            <a:r>
              <a:rPr lang="fr-FR" sz="2400" b="1" dirty="0">
                <a:latin typeface="Titillium Web" panose="00000500000000000000" pitchFamily="2" charset="0"/>
              </a:rPr>
              <a:t>Il y a bien sûr le 5</a:t>
            </a:r>
            <a:r>
              <a:rPr lang="fr-FR" sz="2400" b="1" baseline="30000" dirty="0">
                <a:latin typeface="Titillium Web" panose="00000500000000000000" pitchFamily="2" charset="0"/>
              </a:rPr>
              <a:t>e</a:t>
            </a:r>
            <a:r>
              <a:rPr lang="fr-FR" sz="2400" b="1" dirty="0">
                <a:latin typeface="Titillium Web" panose="00000500000000000000" pitchFamily="2" charset="0"/>
              </a:rPr>
              <a:t> dimanche, un temps fort pour la collecte et la sensibilisation aux actions </a:t>
            </a:r>
            <a:r>
              <a:rPr lang="fr-FR" sz="2400" dirty="0">
                <a:latin typeface="Titillium Web" panose="00000500000000000000" pitchFamily="2" charset="0"/>
              </a:rPr>
              <a:t>du CCFD-Terre Solidaire. </a:t>
            </a:r>
          </a:p>
          <a:p>
            <a:pPr algn="just"/>
            <a:r>
              <a:rPr lang="fr-FR" sz="2400" dirty="0">
                <a:latin typeface="Titillium Web" panose="00000500000000000000" pitchFamily="2" charset="0"/>
              </a:rPr>
              <a:t>Et toute initiative que nous pourrons prendre localement…</a:t>
            </a:r>
          </a:p>
          <a:p>
            <a:pPr algn="just"/>
            <a:endParaRPr lang="fr-FR" sz="2400" dirty="0">
              <a:latin typeface="Titillium Web" panose="00000500000000000000" pitchFamily="2" charset="0"/>
            </a:endParaRPr>
          </a:p>
        </p:txBody>
      </p:sp>
      <p:sp>
        <p:nvSpPr>
          <p:cNvPr id="7" name="Freeform 15">
            <a:extLst>
              <a:ext uri="{FF2B5EF4-FFF2-40B4-BE49-F238E27FC236}">
                <a16:creationId xmlns:a16="http://schemas.microsoft.com/office/drawing/2014/main" id="{348ED53C-A251-4C92-B7EF-7854F52C84CB}"/>
              </a:ext>
            </a:extLst>
          </p:cNvPr>
          <p:cNvSpPr>
            <a:spLocks/>
          </p:cNvSpPr>
          <p:nvPr/>
        </p:nvSpPr>
        <p:spPr bwMode="auto">
          <a:xfrm>
            <a:off x="-5876" y="1257073"/>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Tree>
    <p:extLst>
      <p:ext uri="{BB962C8B-B14F-4D97-AF65-F5344CB8AC3E}">
        <p14:creationId xmlns:p14="http://schemas.microsoft.com/office/powerpoint/2010/main" val="32695159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0"/>
            <a:ext cx="7285871" cy="1129869"/>
          </a:xfrm>
        </p:spPr>
        <p:txBody>
          <a:bodyPr/>
          <a:lstStyle/>
          <a:p>
            <a:r>
              <a:rPr lang="fr-FR" dirty="0"/>
              <a:t>CONTEXTE ÉVÉNEMENTIEL</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37</a:t>
            </a:fld>
            <a:endParaRPr lang="fr-FR" dirty="0"/>
          </a:p>
        </p:txBody>
      </p:sp>
      <p:sp>
        <p:nvSpPr>
          <p:cNvPr id="2" name="ZoneTexte 1"/>
          <p:cNvSpPr txBox="1"/>
          <p:nvPr/>
        </p:nvSpPr>
        <p:spPr>
          <a:xfrm>
            <a:off x="954611" y="2247492"/>
            <a:ext cx="7551436" cy="3785652"/>
          </a:xfrm>
          <a:prstGeom prst="rect">
            <a:avLst/>
          </a:prstGeom>
          <a:noFill/>
        </p:spPr>
        <p:txBody>
          <a:bodyPr wrap="square" rtlCol="0">
            <a:spAutoFit/>
          </a:bodyPr>
          <a:lstStyle/>
          <a:p>
            <a:pPr algn="just"/>
            <a:r>
              <a:rPr lang="fr-FR" sz="2400" dirty="0">
                <a:latin typeface="Titillium Web" panose="00000500000000000000" pitchFamily="2" charset="0"/>
              </a:rPr>
              <a:t>En 2021, le CCFD-Terre Solidaire fêtera ses 60 ans. Un certain nombre de prises de parole seront prévues à cette occasion, notamment une journée d’action commune du réseau, à but de collecte le 5</a:t>
            </a:r>
            <a:r>
              <a:rPr lang="fr-FR" sz="2400" baseline="30000" dirty="0">
                <a:latin typeface="Titillium Web" panose="00000500000000000000" pitchFamily="2" charset="0"/>
              </a:rPr>
              <a:t>ème</a:t>
            </a:r>
            <a:r>
              <a:rPr lang="fr-FR" sz="2400" dirty="0">
                <a:latin typeface="Titillium Web" panose="00000500000000000000" pitchFamily="2" charset="0"/>
              </a:rPr>
              <a:t> dimanche de Carême.</a:t>
            </a:r>
          </a:p>
          <a:p>
            <a:pPr algn="just"/>
            <a:endParaRPr lang="fr-FR" sz="2400" dirty="0">
              <a:latin typeface="Titillium Web" panose="00000500000000000000" pitchFamily="2" charset="0"/>
            </a:endParaRPr>
          </a:p>
          <a:p>
            <a:pPr marL="342900" indent="-342900" algn="just">
              <a:buFont typeface="Symbol" panose="05050102010706020507" pitchFamily="18" charset="2"/>
              <a:buChar char="Þ"/>
            </a:pPr>
            <a:r>
              <a:rPr lang="fr-FR" sz="2400" b="1" dirty="0">
                <a:latin typeface="Titillium Web" panose="00000500000000000000" pitchFamily="2" charset="0"/>
              </a:rPr>
              <a:t>5</a:t>
            </a:r>
            <a:r>
              <a:rPr lang="fr-FR" sz="2400" b="1" baseline="30000" dirty="0">
                <a:latin typeface="Titillium Web" panose="00000500000000000000" pitchFamily="2" charset="0"/>
              </a:rPr>
              <a:t>e</a:t>
            </a:r>
            <a:r>
              <a:rPr lang="fr-FR" sz="2400" b="1" dirty="0">
                <a:latin typeface="Titillium Web" panose="00000500000000000000" pitchFamily="2" charset="0"/>
              </a:rPr>
              <a:t> dimanche, un temps fort pour la collecte et la sensibilisation aux actions </a:t>
            </a:r>
            <a:r>
              <a:rPr lang="fr-FR" sz="2400" dirty="0">
                <a:latin typeface="Titillium Web" panose="00000500000000000000" pitchFamily="2" charset="0"/>
              </a:rPr>
              <a:t>du CCFD-Terre Solidaire.  </a:t>
            </a:r>
          </a:p>
          <a:p>
            <a:pPr marL="342900" indent="-342900" algn="just">
              <a:buFont typeface="Symbol" panose="05050102010706020507" pitchFamily="18" charset="2"/>
              <a:buChar char="Þ"/>
            </a:pPr>
            <a:r>
              <a:rPr lang="fr-FR" sz="2400" dirty="0">
                <a:latin typeface="Titillium Web" panose="00000500000000000000" pitchFamily="2" charset="0"/>
              </a:rPr>
              <a:t>En ile de France, proposition du jeu sur la fresque du climat, comprendre la Création !</a:t>
            </a:r>
          </a:p>
          <a:p>
            <a:pPr algn="just"/>
            <a:endParaRPr lang="fr-FR" sz="2400" dirty="0">
              <a:latin typeface="Titillium Web" panose="00000500000000000000" pitchFamily="2" charset="0"/>
            </a:endParaRPr>
          </a:p>
        </p:txBody>
      </p:sp>
      <p:sp>
        <p:nvSpPr>
          <p:cNvPr id="7" name="Freeform 15">
            <a:extLst>
              <a:ext uri="{FF2B5EF4-FFF2-40B4-BE49-F238E27FC236}">
                <a16:creationId xmlns:a16="http://schemas.microsoft.com/office/drawing/2014/main" id="{348ED53C-A251-4C92-B7EF-7854F52C84CB}"/>
              </a:ext>
            </a:extLst>
          </p:cNvPr>
          <p:cNvSpPr>
            <a:spLocks/>
          </p:cNvSpPr>
          <p:nvPr/>
        </p:nvSpPr>
        <p:spPr bwMode="auto">
          <a:xfrm>
            <a:off x="-5876" y="1257073"/>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Tree>
    <p:extLst>
      <p:ext uri="{BB962C8B-B14F-4D97-AF65-F5344CB8AC3E}">
        <p14:creationId xmlns:p14="http://schemas.microsoft.com/office/powerpoint/2010/main" val="2106569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0"/>
            <a:ext cx="7285871" cy="1129869"/>
          </a:xfrm>
        </p:spPr>
        <p:txBody>
          <a:bodyPr/>
          <a:lstStyle/>
          <a:p>
            <a:r>
              <a:rPr lang="fr-FR" dirty="0"/>
              <a:t>DIFFUSION DU MATERIEL</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38</a:t>
            </a:fld>
            <a:endParaRPr lang="fr-FR" dirty="0"/>
          </a:p>
        </p:txBody>
      </p:sp>
      <p:sp>
        <p:nvSpPr>
          <p:cNvPr id="2" name="ZoneTexte 1"/>
          <p:cNvSpPr txBox="1"/>
          <p:nvPr/>
        </p:nvSpPr>
        <p:spPr>
          <a:xfrm>
            <a:off x="954611" y="2247492"/>
            <a:ext cx="7551436" cy="3785652"/>
          </a:xfrm>
          <a:prstGeom prst="rect">
            <a:avLst/>
          </a:prstGeom>
          <a:noFill/>
        </p:spPr>
        <p:txBody>
          <a:bodyPr wrap="square" rtlCol="0">
            <a:spAutoFit/>
          </a:bodyPr>
          <a:lstStyle/>
          <a:p>
            <a:pPr algn="just"/>
            <a:r>
              <a:rPr lang="fr-FR" sz="2400" dirty="0">
                <a:latin typeface="Titillium Web" panose="00000500000000000000" pitchFamily="2" charset="0"/>
              </a:rPr>
              <a:t>A chacun de faire remonter les besoins en poster, cahiers liturgique et d’animation, livret spirituel, et enveloppes.</a:t>
            </a:r>
          </a:p>
          <a:p>
            <a:pPr algn="just"/>
            <a:endParaRPr lang="fr-FR" sz="2400" dirty="0">
              <a:latin typeface="Titillium Web" panose="00000500000000000000" pitchFamily="2" charset="0"/>
            </a:endParaRPr>
          </a:p>
          <a:p>
            <a:pPr algn="just"/>
            <a:r>
              <a:rPr lang="fr-FR" sz="2400" dirty="0">
                <a:latin typeface="Titillium Web" panose="00000500000000000000" pitchFamily="2" charset="0"/>
              </a:rPr>
              <a:t>Pour rappel, les enveloppes sont à renvoyer directement au national à Paris.</a:t>
            </a:r>
          </a:p>
          <a:p>
            <a:pPr algn="just"/>
            <a:endParaRPr lang="fr-FR" sz="2400" dirty="0">
              <a:latin typeface="Titillium Web" panose="00000500000000000000" pitchFamily="2" charset="0"/>
            </a:endParaRPr>
          </a:p>
          <a:p>
            <a:pPr algn="just"/>
            <a:r>
              <a:rPr lang="fr-FR" sz="2400" dirty="0">
                <a:latin typeface="Titillium Web" panose="00000500000000000000" pitchFamily="2" charset="0"/>
              </a:rPr>
              <a:t>Vous pouvez également mettre à disposition, lors de vos animations et initiatives, des fiches de « contact », flyer proposant le prélèvement automatique, et la brochure pour les nouveaux bénévoles.</a:t>
            </a:r>
          </a:p>
        </p:txBody>
      </p:sp>
      <p:sp>
        <p:nvSpPr>
          <p:cNvPr id="7" name="Freeform 15">
            <a:extLst>
              <a:ext uri="{FF2B5EF4-FFF2-40B4-BE49-F238E27FC236}">
                <a16:creationId xmlns:a16="http://schemas.microsoft.com/office/drawing/2014/main" id="{348ED53C-A251-4C92-B7EF-7854F52C84CB}"/>
              </a:ext>
            </a:extLst>
          </p:cNvPr>
          <p:cNvSpPr>
            <a:spLocks/>
          </p:cNvSpPr>
          <p:nvPr/>
        </p:nvSpPr>
        <p:spPr bwMode="auto">
          <a:xfrm>
            <a:off x="-5876" y="1257073"/>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Tree>
    <p:extLst>
      <p:ext uri="{BB962C8B-B14F-4D97-AF65-F5344CB8AC3E}">
        <p14:creationId xmlns:p14="http://schemas.microsoft.com/office/powerpoint/2010/main" val="21463250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9AFE385D-6385-DD46-B57B-19D56EE175D6}"/>
              </a:ext>
            </a:extLst>
          </p:cNvPr>
          <p:cNvSpPr>
            <a:spLocks noGrp="1"/>
          </p:cNvSpPr>
          <p:nvPr>
            <p:ph type="body" sz="quarter" idx="13"/>
          </p:nvPr>
        </p:nvSpPr>
        <p:spPr/>
        <p:txBody>
          <a:bodyPr/>
          <a:lstStyle/>
          <a:p>
            <a:r>
              <a:rPr lang="fr-FR" dirty="0"/>
              <a:t>Merci !</a:t>
            </a:r>
          </a:p>
        </p:txBody>
      </p:sp>
      <p:sp>
        <p:nvSpPr>
          <p:cNvPr id="8" name="Espace réservé du numéro de diapositive 7">
            <a:extLst>
              <a:ext uri="{FF2B5EF4-FFF2-40B4-BE49-F238E27FC236}">
                <a16:creationId xmlns:a16="http://schemas.microsoft.com/office/drawing/2014/main" id="{699CBF8B-AC82-D94C-9929-098F8821BE99}"/>
              </a:ext>
            </a:extLst>
          </p:cNvPr>
          <p:cNvSpPr>
            <a:spLocks noGrp="1"/>
          </p:cNvSpPr>
          <p:nvPr>
            <p:ph type="sldNum" sz="quarter" idx="19"/>
          </p:nvPr>
        </p:nvSpPr>
        <p:spPr/>
        <p:txBody>
          <a:bodyPr/>
          <a:lstStyle/>
          <a:p>
            <a:pPr>
              <a:defRPr/>
            </a:pPr>
            <a:fld id="{F45F1B23-C4E4-1240-B9F9-10DDAFA922D8}" type="slidenum">
              <a:rPr lang="fr-FR" smtClean="0"/>
              <a:pPr>
                <a:defRPr/>
              </a:pPr>
              <a:t>39</a:t>
            </a:fld>
            <a:endParaRPr lang="fr-FR" dirty="0"/>
          </a:p>
        </p:txBody>
      </p:sp>
      <p:sp>
        <p:nvSpPr>
          <p:cNvPr id="11" name="Freeform 15">
            <a:extLst>
              <a:ext uri="{FF2B5EF4-FFF2-40B4-BE49-F238E27FC236}">
                <a16:creationId xmlns:a16="http://schemas.microsoft.com/office/drawing/2014/main" id="{DDDEDB78-21D4-BC4F-8E19-5B5C798FA9D8}"/>
              </a:ext>
            </a:extLst>
          </p:cNvPr>
          <p:cNvSpPr>
            <a:spLocks/>
          </p:cNvSpPr>
          <p:nvPr/>
        </p:nvSpPr>
        <p:spPr bwMode="auto">
          <a:xfrm>
            <a:off x="0" y="3656576"/>
            <a:ext cx="3104866" cy="1063190"/>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a:t>Campagne Carême – AD 16 janvier 2021</a:t>
            </a:r>
            <a:endParaRPr lang="fr-FR" dirty="0"/>
          </a:p>
        </p:txBody>
      </p:sp>
    </p:spTree>
    <p:extLst>
      <p:ext uri="{BB962C8B-B14F-4D97-AF65-F5344CB8AC3E}">
        <p14:creationId xmlns:p14="http://schemas.microsoft.com/office/powerpoint/2010/main" val="20781559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0"/>
            <a:ext cx="7107320" cy="1315220"/>
          </a:xfrm>
        </p:spPr>
        <p:txBody>
          <a:bodyPr/>
          <a:lstStyle/>
          <a:p>
            <a:r>
              <a:rPr lang="fr-FR" sz="3400" dirty="0"/>
              <a:t>CRI DE LA TERRE / CRI DES PAUVRES</a:t>
            </a:r>
            <a:endParaRPr lang="fr-FR" dirty="0"/>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4</a:t>
            </a:fld>
            <a:endParaRPr lang="fr-FR" dirty="0"/>
          </a:p>
        </p:txBody>
      </p:sp>
      <p:sp>
        <p:nvSpPr>
          <p:cNvPr id="2" name="ZoneTexte 1"/>
          <p:cNvSpPr txBox="1"/>
          <p:nvPr/>
        </p:nvSpPr>
        <p:spPr>
          <a:xfrm>
            <a:off x="742573" y="2070100"/>
            <a:ext cx="7284204" cy="4062651"/>
          </a:xfrm>
          <a:prstGeom prst="rect">
            <a:avLst/>
          </a:prstGeom>
          <a:noFill/>
        </p:spPr>
        <p:txBody>
          <a:bodyPr wrap="square" rtlCol="0">
            <a:spAutoFit/>
          </a:bodyPr>
          <a:lstStyle/>
          <a:p>
            <a:r>
              <a:rPr lang="fr-FR" sz="2000" b="1" dirty="0">
                <a:latin typeface="Titillium Web" panose="00000500000000000000" pitchFamily="2" charset="0"/>
              </a:rPr>
              <a:t>D’après « LAUDATO SI’ § 49 » :</a:t>
            </a:r>
          </a:p>
          <a:p>
            <a:r>
              <a:rPr lang="fr-FR" sz="2400" i="1" dirty="0">
                <a:latin typeface="Titillium Web" panose="00000500000000000000" pitchFamily="2" charset="0"/>
              </a:rPr>
              <a:t>Le pape nous montre les exclus :</a:t>
            </a:r>
          </a:p>
          <a:p>
            <a:r>
              <a:rPr lang="fr-FR" sz="2400" dirty="0">
                <a:latin typeface="Titillium Web" panose="00000500000000000000" pitchFamily="2" charset="0"/>
              </a:rPr>
              <a:t>Les problèmes qui les concernent ne sont pas au centre de la réflexion économique, ils sont relégués à la dernière place ; ils sont éloignés des décideurs, des  professionnels statuant à partir de leur posture centrale = loin pour écouter tant la clameur de la terre que la clameur des pauvres.</a:t>
            </a:r>
          </a:p>
          <a:p>
            <a:r>
              <a:rPr lang="fr-FR" sz="2400" dirty="0">
                <a:latin typeface="Titillium Web" panose="00000500000000000000" pitchFamily="2" charset="0"/>
              </a:rPr>
              <a:t>Nous devons reconnaître qu’une vraie approche écologique se transforme </a:t>
            </a:r>
            <a:r>
              <a:rPr lang="fr-FR" sz="2400" b="1" dirty="0">
                <a:latin typeface="Titillium Web" panose="00000500000000000000" pitchFamily="2" charset="0"/>
              </a:rPr>
              <a:t>toujours</a:t>
            </a:r>
            <a:r>
              <a:rPr lang="fr-FR" sz="2400" dirty="0">
                <a:latin typeface="Titillium Web" panose="00000500000000000000" pitchFamily="2" charset="0"/>
              </a:rPr>
              <a:t> en une approche sociale.</a:t>
            </a:r>
          </a:p>
        </p:txBody>
      </p:sp>
      <p:sp>
        <p:nvSpPr>
          <p:cNvPr id="7"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
        <p:nvSpPr>
          <p:cNvPr id="10" name="Freeform 15">
            <a:extLst>
              <a:ext uri="{FF2B5EF4-FFF2-40B4-BE49-F238E27FC236}">
                <a16:creationId xmlns:a16="http://schemas.microsoft.com/office/drawing/2014/main" id="{713ED700-3A44-43D3-8F04-97282A7E27E5}"/>
              </a:ext>
            </a:extLst>
          </p:cNvPr>
          <p:cNvSpPr>
            <a:spLocks/>
          </p:cNvSpPr>
          <p:nvPr/>
        </p:nvSpPr>
        <p:spPr bwMode="auto">
          <a:xfrm>
            <a:off x="-5876" y="1243754"/>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Tree>
    <p:extLst>
      <p:ext uri="{BB962C8B-B14F-4D97-AF65-F5344CB8AC3E}">
        <p14:creationId xmlns:p14="http://schemas.microsoft.com/office/powerpoint/2010/main" val="32998683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0"/>
            <a:ext cx="3604099" cy="1315220"/>
          </a:xfrm>
        </p:spPr>
        <p:txBody>
          <a:bodyPr/>
          <a:lstStyle/>
          <a:p>
            <a:r>
              <a:rPr lang="fr-FR" sz="3400" dirty="0"/>
              <a:t>UNE SEULE CRISE</a:t>
            </a:r>
            <a:endParaRPr lang="fr-FR" dirty="0"/>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5</a:t>
            </a:fld>
            <a:endParaRPr lang="fr-FR" dirty="0"/>
          </a:p>
        </p:txBody>
      </p:sp>
      <p:sp>
        <p:nvSpPr>
          <p:cNvPr id="2" name="ZoneTexte 1"/>
          <p:cNvSpPr txBox="1"/>
          <p:nvPr/>
        </p:nvSpPr>
        <p:spPr>
          <a:xfrm>
            <a:off x="949501" y="1898048"/>
            <a:ext cx="7284204" cy="4524315"/>
          </a:xfrm>
          <a:prstGeom prst="rect">
            <a:avLst/>
          </a:prstGeom>
          <a:noFill/>
        </p:spPr>
        <p:txBody>
          <a:bodyPr wrap="square" rtlCol="0">
            <a:spAutoFit/>
          </a:bodyPr>
          <a:lstStyle/>
          <a:p>
            <a:r>
              <a:rPr lang="fr-FR" sz="2000" b="1" dirty="0">
                <a:latin typeface="Titillium Web" panose="00000500000000000000" pitchFamily="2" charset="0"/>
              </a:rPr>
              <a:t>LAUDATO SI’ § 139 : </a:t>
            </a:r>
          </a:p>
          <a:p>
            <a:r>
              <a:rPr lang="fr-FR" sz="2400" i="1" dirty="0">
                <a:latin typeface="Titillium Web" panose="00000500000000000000" pitchFamily="2" charset="0"/>
              </a:rPr>
              <a:t>une seule crise  SOCIO-ENVIRONNEMENTALE</a:t>
            </a:r>
          </a:p>
          <a:p>
            <a:r>
              <a:rPr lang="fr-FR" sz="2000" dirty="0">
                <a:latin typeface="Titillium Web" panose="00000500000000000000" pitchFamily="2" charset="0"/>
              </a:rPr>
              <a:t>Quand on parle d’ »environnement », on désigne en particulier  une relation, celle qui existe entre la nature et la société qui l’habite. Cela nous empêche de concevoir la nature comme séparée de nous ou comme un simple cadre de vie.</a:t>
            </a:r>
          </a:p>
          <a:p>
            <a:r>
              <a:rPr lang="fr-FR" sz="2000" dirty="0">
                <a:latin typeface="Titillium Web" panose="00000500000000000000" pitchFamily="2" charset="0"/>
              </a:rPr>
              <a:t>Nous sommes inclus en elle, nous en sommes une partie, et nous sommes enchevêtrés avec elle. […]. Il n’y a pas deux crises séparées, l’une environnementale et l’autre sociale, mais une seule et complexe crise socio-environnementale. Les possibilités de solution requièrent une approche intégrale pour combattre la pauvreté, pour rendre la dignité aux exclus et simultanément pour préserver la nature.</a:t>
            </a:r>
          </a:p>
          <a:p>
            <a:endParaRPr lang="fr-FR" sz="2400" dirty="0">
              <a:latin typeface="Titillium Web" panose="00000500000000000000" pitchFamily="2" charset="0"/>
            </a:endParaRPr>
          </a:p>
        </p:txBody>
      </p:sp>
      <p:sp>
        <p:nvSpPr>
          <p:cNvPr id="7"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
        <p:nvSpPr>
          <p:cNvPr id="10" name="Freeform 15">
            <a:extLst>
              <a:ext uri="{FF2B5EF4-FFF2-40B4-BE49-F238E27FC236}">
                <a16:creationId xmlns:a16="http://schemas.microsoft.com/office/drawing/2014/main" id="{713ED700-3A44-43D3-8F04-97282A7E27E5}"/>
              </a:ext>
            </a:extLst>
          </p:cNvPr>
          <p:cNvSpPr>
            <a:spLocks/>
          </p:cNvSpPr>
          <p:nvPr/>
        </p:nvSpPr>
        <p:spPr bwMode="auto">
          <a:xfrm>
            <a:off x="-5876" y="1243754"/>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Tree>
    <p:extLst>
      <p:ext uri="{BB962C8B-B14F-4D97-AF65-F5344CB8AC3E}">
        <p14:creationId xmlns:p14="http://schemas.microsoft.com/office/powerpoint/2010/main" val="19816643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0"/>
            <a:ext cx="6913657" cy="1129869"/>
          </a:xfrm>
        </p:spPr>
        <p:txBody>
          <a:bodyPr/>
          <a:lstStyle/>
          <a:p>
            <a:r>
              <a:rPr lang="fr-FR" dirty="0"/>
              <a:t>DES SOLUTIONS CONNUES</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6</a:t>
            </a:fld>
            <a:endParaRPr lang="fr-FR" dirty="0"/>
          </a:p>
        </p:txBody>
      </p:sp>
      <p:sp>
        <p:nvSpPr>
          <p:cNvPr id="2" name="ZoneTexte 1"/>
          <p:cNvSpPr txBox="1"/>
          <p:nvPr/>
        </p:nvSpPr>
        <p:spPr>
          <a:xfrm>
            <a:off x="1859796" y="2459504"/>
            <a:ext cx="6592226" cy="1938992"/>
          </a:xfrm>
          <a:prstGeom prst="rect">
            <a:avLst/>
          </a:prstGeom>
          <a:noFill/>
        </p:spPr>
        <p:txBody>
          <a:bodyPr wrap="square" rtlCol="0">
            <a:spAutoFit/>
          </a:bodyPr>
          <a:lstStyle/>
          <a:p>
            <a:r>
              <a:rPr lang="fr-FR" sz="2400" dirty="0">
                <a:latin typeface="Titillium Web" panose="00000500000000000000" pitchFamily="2" charset="0"/>
              </a:rPr>
              <a:t>Une APPROCHE INTEGRALE (GLOBALE)</a:t>
            </a:r>
          </a:p>
          <a:p>
            <a:r>
              <a:rPr lang="fr-FR" sz="2400" dirty="0">
                <a:latin typeface="Titillium Web" panose="00000500000000000000" pitchFamily="2" charset="0"/>
              </a:rPr>
              <a:t> </a:t>
            </a:r>
          </a:p>
          <a:p>
            <a:pPr marL="342900" indent="-342900">
              <a:buFont typeface="Wingdings" panose="05000000000000000000" pitchFamily="2" charset="2"/>
              <a:buChar char="ü"/>
            </a:pPr>
            <a:r>
              <a:rPr lang="fr-FR" sz="2400" dirty="0">
                <a:latin typeface="Titillium Web" panose="00000500000000000000" pitchFamily="2" charset="0"/>
              </a:rPr>
              <a:t>pour combattre la pauvreté</a:t>
            </a:r>
          </a:p>
          <a:p>
            <a:pPr marL="342900" indent="-342900">
              <a:buFont typeface="Wingdings" panose="05000000000000000000" pitchFamily="2" charset="2"/>
              <a:buChar char="ü"/>
            </a:pPr>
            <a:r>
              <a:rPr lang="fr-FR" sz="2400" dirty="0">
                <a:latin typeface="Titillium Web" panose="00000500000000000000" pitchFamily="2" charset="0"/>
              </a:rPr>
              <a:t>pour rendre la dignité aux exclus</a:t>
            </a:r>
          </a:p>
          <a:p>
            <a:pPr marL="342900" indent="-342900">
              <a:buFont typeface="Wingdings" panose="05000000000000000000" pitchFamily="2" charset="2"/>
              <a:buChar char="ü"/>
            </a:pPr>
            <a:r>
              <a:rPr lang="fr-FR" sz="2400" dirty="0">
                <a:latin typeface="Titillium Web" panose="00000500000000000000" pitchFamily="2" charset="0"/>
              </a:rPr>
              <a:t>pour préserver la nature</a:t>
            </a:r>
          </a:p>
        </p:txBody>
      </p:sp>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
        <p:nvSpPr>
          <p:cNvPr id="9" name="Freeform 15">
            <a:extLst>
              <a:ext uri="{FF2B5EF4-FFF2-40B4-BE49-F238E27FC236}">
                <a16:creationId xmlns:a16="http://schemas.microsoft.com/office/drawing/2014/main" id="{65DD38D9-BD1C-4B92-882D-307FBE6A2EA6}"/>
              </a:ext>
            </a:extLst>
          </p:cNvPr>
          <p:cNvSpPr>
            <a:spLocks/>
          </p:cNvSpPr>
          <p:nvPr/>
        </p:nvSpPr>
        <p:spPr bwMode="auto">
          <a:xfrm>
            <a:off x="-5876" y="1243754"/>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Tree>
    <p:extLst>
      <p:ext uri="{BB962C8B-B14F-4D97-AF65-F5344CB8AC3E}">
        <p14:creationId xmlns:p14="http://schemas.microsoft.com/office/powerpoint/2010/main" val="27660460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F01CC7-8D1B-D649-85FA-4FBAAEF26170}"/>
              </a:ext>
            </a:extLst>
          </p:cNvPr>
          <p:cNvSpPr>
            <a:spLocks noGrp="1"/>
          </p:cNvSpPr>
          <p:nvPr>
            <p:ph type="body" sz="quarter" idx="13"/>
          </p:nvPr>
        </p:nvSpPr>
        <p:spPr>
          <a:xfrm>
            <a:off x="-5876" y="0"/>
            <a:ext cx="6958740" cy="1129869"/>
          </a:xfrm>
        </p:spPr>
        <p:txBody>
          <a:bodyPr/>
          <a:lstStyle/>
          <a:p>
            <a:r>
              <a:rPr lang="fr-FR" dirty="0"/>
              <a:t>LES PILIERS DU CARÊME</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7</a:t>
            </a:fld>
            <a:endParaRPr lang="fr-FR" dirty="0"/>
          </a:p>
        </p:txBody>
      </p:sp>
      <p:sp>
        <p:nvSpPr>
          <p:cNvPr id="2" name="ZoneTexte 1"/>
          <p:cNvSpPr txBox="1"/>
          <p:nvPr/>
        </p:nvSpPr>
        <p:spPr>
          <a:xfrm>
            <a:off x="1859796" y="2459504"/>
            <a:ext cx="6592226" cy="2308324"/>
          </a:xfrm>
          <a:prstGeom prst="rect">
            <a:avLst/>
          </a:prstGeom>
          <a:noFill/>
        </p:spPr>
        <p:txBody>
          <a:bodyPr wrap="square" rtlCol="0">
            <a:spAutoFit/>
          </a:bodyPr>
          <a:lstStyle/>
          <a:p>
            <a:r>
              <a:rPr lang="fr-FR" sz="2400" dirty="0">
                <a:latin typeface="Titillium Web" panose="00000500000000000000" pitchFamily="2" charset="0"/>
              </a:rPr>
              <a:t>Une CONVERSION ÉCOLOGIQUE</a:t>
            </a:r>
          </a:p>
          <a:p>
            <a:r>
              <a:rPr lang="fr-FR" sz="2400" dirty="0">
                <a:latin typeface="Titillium Web" panose="00000500000000000000" pitchFamily="2" charset="0"/>
              </a:rPr>
              <a:t>et </a:t>
            </a:r>
          </a:p>
          <a:p>
            <a:r>
              <a:rPr lang="fr-FR" sz="2400" dirty="0">
                <a:latin typeface="Titillium Web" panose="00000500000000000000" pitchFamily="2" charset="0"/>
              </a:rPr>
              <a:t>la PRÉOCCUPATION DES PLUS FRAGILES</a:t>
            </a:r>
          </a:p>
          <a:p>
            <a:endParaRPr lang="fr-FR" sz="2400" dirty="0">
              <a:latin typeface="Titillium Web" panose="00000500000000000000" pitchFamily="2" charset="0"/>
            </a:endParaRPr>
          </a:p>
          <a:p>
            <a:r>
              <a:rPr lang="fr-FR" sz="2400" dirty="0">
                <a:latin typeface="Titillium Web" panose="00000500000000000000" pitchFamily="2" charset="0"/>
              </a:rPr>
              <a:t>Grâce aux forces du changement et un engagement dans la société</a:t>
            </a:r>
          </a:p>
        </p:txBody>
      </p:sp>
      <p:sp>
        <p:nvSpPr>
          <p:cNvPr id="8"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a:xfrm>
            <a:off x="4384675" y="6415132"/>
            <a:ext cx="2860675" cy="365125"/>
          </a:xfrm>
        </p:spPr>
        <p:txBody>
          <a:bodyPr/>
          <a:lstStyle/>
          <a:p>
            <a:r>
              <a:rPr lang="fr-FR" dirty="0"/>
              <a:t>Campagne Carême – AD 16 janvier 2021</a:t>
            </a:r>
            <a:endParaRPr lang="fr-FR" dirty="0"/>
          </a:p>
        </p:txBody>
      </p:sp>
      <p:sp>
        <p:nvSpPr>
          <p:cNvPr id="9" name="Freeform 15">
            <a:extLst>
              <a:ext uri="{FF2B5EF4-FFF2-40B4-BE49-F238E27FC236}">
                <a16:creationId xmlns:a16="http://schemas.microsoft.com/office/drawing/2014/main" id="{A6138ED3-6F82-4F01-A241-5C04E317ECC4}"/>
              </a:ext>
            </a:extLst>
          </p:cNvPr>
          <p:cNvSpPr>
            <a:spLocks/>
          </p:cNvSpPr>
          <p:nvPr/>
        </p:nvSpPr>
        <p:spPr bwMode="auto">
          <a:xfrm>
            <a:off x="-5876" y="1243754"/>
            <a:ext cx="1910755" cy="654294"/>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Tree>
    <p:extLst>
      <p:ext uri="{BB962C8B-B14F-4D97-AF65-F5344CB8AC3E}">
        <p14:creationId xmlns:p14="http://schemas.microsoft.com/office/powerpoint/2010/main" val="13602678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9FBA824-A435-453B-B01C-1D764A64EE90}"/>
              </a:ext>
            </a:extLst>
          </p:cNvPr>
          <p:cNvSpPr>
            <a:spLocks noGrp="1"/>
          </p:cNvSpPr>
          <p:nvPr>
            <p:ph type="body" sz="quarter" idx="13"/>
          </p:nvPr>
        </p:nvSpPr>
        <p:spPr>
          <a:xfrm>
            <a:off x="4293219" y="3429000"/>
            <a:ext cx="4314205" cy="351430"/>
          </a:xfrm>
        </p:spPr>
        <p:txBody>
          <a:bodyPr/>
          <a:lstStyle/>
          <a:p>
            <a:r>
              <a:rPr lang="fr-FR" sz="2000" dirty="0">
                <a:solidFill>
                  <a:schemeClr val="accent3">
                    <a:lumMod val="75000"/>
                  </a:schemeClr>
                </a:solidFill>
              </a:rPr>
              <a:t>Cri de la terre et cri des pauvres, une seule crise socio-environnementale</a:t>
            </a:r>
          </a:p>
        </p:txBody>
      </p:sp>
      <p:sp>
        <p:nvSpPr>
          <p:cNvPr id="3" name="Espace réservé du pied de page 2">
            <a:extLst>
              <a:ext uri="{FF2B5EF4-FFF2-40B4-BE49-F238E27FC236}">
                <a16:creationId xmlns:a16="http://schemas.microsoft.com/office/drawing/2014/main" id="{8E149333-97A8-4EF6-A3C8-8E373A097039}"/>
              </a:ext>
            </a:extLst>
          </p:cNvPr>
          <p:cNvSpPr>
            <a:spLocks noGrp="1"/>
          </p:cNvSpPr>
          <p:nvPr>
            <p:ph type="ftr" sz="quarter" idx="18"/>
          </p:nvPr>
        </p:nvSpPr>
        <p:spPr/>
        <p:txBody>
          <a:bodyPr/>
          <a:lstStyle/>
          <a:p>
            <a:pPr>
              <a:defRPr/>
            </a:pPr>
            <a:r>
              <a:rPr lang="fr-FR" dirty="0"/>
              <a:t>Campagne Carême – AD 16 janvier 2021</a:t>
            </a:r>
            <a:endParaRPr lang="fr-FR" dirty="0"/>
          </a:p>
        </p:txBody>
      </p:sp>
      <p:sp>
        <p:nvSpPr>
          <p:cNvPr id="4" name="Espace réservé du numéro de diapositive 3">
            <a:extLst>
              <a:ext uri="{FF2B5EF4-FFF2-40B4-BE49-F238E27FC236}">
                <a16:creationId xmlns:a16="http://schemas.microsoft.com/office/drawing/2014/main" id="{41A7CCE6-B74B-4803-9531-55DA72F80E76}"/>
              </a:ext>
            </a:extLst>
          </p:cNvPr>
          <p:cNvSpPr>
            <a:spLocks noGrp="1"/>
          </p:cNvSpPr>
          <p:nvPr>
            <p:ph type="sldNum" sz="quarter" idx="19"/>
          </p:nvPr>
        </p:nvSpPr>
        <p:spPr/>
        <p:txBody>
          <a:bodyPr/>
          <a:lstStyle/>
          <a:p>
            <a:pPr>
              <a:defRPr/>
            </a:pPr>
            <a:fld id="{F45F1B23-C4E4-1240-B9F9-10DDAFA922D8}" type="slidenum">
              <a:rPr lang="fr-FR" smtClean="0"/>
              <a:pPr>
                <a:defRPr/>
              </a:pPr>
              <a:t>8</a:t>
            </a:fld>
            <a:endParaRPr lang="fr-FR" dirty="0"/>
          </a:p>
        </p:txBody>
      </p:sp>
      <p:pic>
        <p:nvPicPr>
          <p:cNvPr id="14" name="Image 13">
            <a:extLst>
              <a:ext uri="{FF2B5EF4-FFF2-40B4-BE49-F238E27FC236}">
                <a16:creationId xmlns:a16="http://schemas.microsoft.com/office/drawing/2014/main" id="{52BC217D-1402-4E6D-A0BE-CC74DDA70BC8}"/>
              </a:ext>
            </a:extLst>
          </p:cNvPr>
          <p:cNvPicPr>
            <a:picLocks noChangeAspect="1"/>
          </p:cNvPicPr>
          <p:nvPr/>
        </p:nvPicPr>
        <p:blipFill>
          <a:blip r:embed="rId3"/>
          <a:stretch>
            <a:fillRect/>
          </a:stretch>
        </p:blipFill>
        <p:spPr>
          <a:xfrm>
            <a:off x="4710920" y="80869"/>
            <a:ext cx="3121909" cy="3097229"/>
          </a:xfrm>
          <a:prstGeom prst="rect">
            <a:avLst/>
          </a:prstGeom>
        </p:spPr>
      </p:pic>
      <p:pic>
        <p:nvPicPr>
          <p:cNvPr id="20" name="Image 19">
            <a:extLst>
              <a:ext uri="{FF2B5EF4-FFF2-40B4-BE49-F238E27FC236}">
                <a16:creationId xmlns:a16="http://schemas.microsoft.com/office/drawing/2014/main" id="{4DB390A3-9395-4743-B63E-BE4ECD23F512}"/>
              </a:ext>
            </a:extLst>
          </p:cNvPr>
          <p:cNvPicPr>
            <a:picLocks noChangeAspect="1"/>
          </p:cNvPicPr>
          <p:nvPr/>
        </p:nvPicPr>
        <p:blipFill>
          <a:blip r:embed="rId4"/>
          <a:stretch>
            <a:fillRect/>
          </a:stretch>
        </p:blipFill>
        <p:spPr>
          <a:xfrm>
            <a:off x="3982078" y="3986973"/>
            <a:ext cx="5046688" cy="2199837"/>
          </a:xfrm>
          <a:prstGeom prst="rect">
            <a:avLst/>
          </a:prstGeom>
        </p:spPr>
      </p:pic>
      <p:pic>
        <p:nvPicPr>
          <p:cNvPr id="24" name="Image 23">
            <a:extLst>
              <a:ext uri="{FF2B5EF4-FFF2-40B4-BE49-F238E27FC236}">
                <a16:creationId xmlns:a16="http://schemas.microsoft.com/office/drawing/2014/main" id="{C3C5F47A-9F30-41B2-B8E1-6E70A58E7FA7}"/>
              </a:ext>
            </a:extLst>
          </p:cNvPr>
          <p:cNvPicPr>
            <a:picLocks noChangeAspect="1"/>
          </p:cNvPicPr>
          <p:nvPr/>
        </p:nvPicPr>
        <p:blipFill>
          <a:blip r:embed="rId5"/>
          <a:stretch>
            <a:fillRect/>
          </a:stretch>
        </p:blipFill>
        <p:spPr>
          <a:xfrm>
            <a:off x="328974" y="3755796"/>
            <a:ext cx="3588131" cy="2511189"/>
          </a:xfrm>
          <a:prstGeom prst="rect">
            <a:avLst/>
          </a:prstGeom>
        </p:spPr>
      </p:pic>
      <p:pic>
        <p:nvPicPr>
          <p:cNvPr id="25" name="Image 24">
            <a:extLst>
              <a:ext uri="{FF2B5EF4-FFF2-40B4-BE49-F238E27FC236}">
                <a16:creationId xmlns:a16="http://schemas.microsoft.com/office/drawing/2014/main" id="{6F375847-A63D-4F32-8448-0F77B9CAB1BE}"/>
              </a:ext>
            </a:extLst>
          </p:cNvPr>
          <p:cNvPicPr>
            <a:picLocks noChangeAspect="1"/>
          </p:cNvPicPr>
          <p:nvPr/>
        </p:nvPicPr>
        <p:blipFill>
          <a:blip r:embed="rId6"/>
          <a:stretch>
            <a:fillRect/>
          </a:stretch>
        </p:blipFill>
        <p:spPr>
          <a:xfrm>
            <a:off x="320844" y="158478"/>
            <a:ext cx="3588131" cy="1730539"/>
          </a:xfrm>
          <a:prstGeom prst="rect">
            <a:avLst/>
          </a:prstGeom>
        </p:spPr>
      </p:pic>
      <p:pic>
        <p:nvPicPr>
          <p:cNvPr id="27" name="Image 26">
            <a:extLst>
              <a:ext uri="{FF2B5EF4-FFF2-40B4-BE49-F238E27FC236}">
                <a16:creationId xmlns:a16="http://schemas.microsoft.com/office/drawing/2014/main" id="{1F987C60-AAB3-453B-B7B0-7AF1F315BDDD}"/>
              </a:ext>
            </a:extLst>
          </p:cNvPr>
          <p:cNvPicPr>
            <a:picLocks noChangeAspect="1"/>
          </p:cNvPicPr>
          <p:nvPr/>
        </p:nvPicPr>
        <p:blipFill>
          <a:blip r:embed="rId7"/>
          <a:stretch>
            <a:fillRect/>
          </a:stretch>
        </p:blipFill>
        <p:spPr>
          <a:xfrm>
            <a:off x="328973" y="2011580"/>
            <a:ext cx="3580002" cy="1652308"/>
          </a:xfrm>
          <a:prstGeom prst="rect">
            <a:avLst/>
          </a:prstGeom>
        </p:spPr>
      </p:pic>
    </p:spTree>
    <p:extLst>
      <p:ext uri="{BB962C8B-B14F-4D97-AF65-F5344CB8AC3E}">
        <p14:creationId xmlns:p14="http://schemas.microsoft.com/office/powerpoint/2010/main" val="10306168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FA9DC8E-0AC1-4D40-A458-BAC02A58B142}"/>
              </a:ext>
            </a:extLst>
          </p:cNvPr>
          <p:cNvSpPr>
            <a:spLocks noGrp="1"/>
          </p:cNvSpPr>
          <p:nvPr>
            <p:ph type="body" sz="quarter" idx="13"/>
          </p:nvPr>
        </p:nvSpPr>
        <p:spPr>
          <a:xfrm>
            <a:off x="3377556" y="2734780"/>
            <a:ext cx="5030065" cy="1173248"/>
          </a:xfrm>
        </p:spPr>
        <p:txBody>
          <a:bodyPr/>
          <a:lstStyle/>
          <a:p>
            <a:r>
              <a:rPr lang="fr-FR" sz="1200" dirty="0"/>
              <a:t>« J’adresse une invitation urgente à un nouveau dialogue sur la façon dont nous construisons l’avenir de la planète. </a:t>
            </a:r>
            <a:r>
              <a:rPr lang="fr-FR" sz="1200" u="sng" dirty="0"/>
              <a:t>Nous avons besoin d’une conversion qui nous unisse tous</a:t>
            </a:r>
            <a:r>
              <a:rPr lang="fr-FR" sz="1200" dirty="0"/>
              <a:t>, parce que le défi environnemental que nous vivons, et ses racines humaines, nous concernent et nous touchent tous. »</a:t>
            </a:r>
          </a:p>
          <a:p>
            <a:r>
              <a:rPr lang="fr-FR" sz="1200" dirty="0"/>
              <a:t>							du Pape François</a:t>
            </a:r>
          </a:p>
        </p:txBody>
      </p:sp>
      <p:sp>
        <p:nvSpPr>
          <p:cNvPr id="3" name="Espace réservé du pied de page 2">
            <a:extLst>
              <a:ext uri="{FF2B5EF4-FFF2-40B4-BE49-F238E27FC236}">
                <a16:creationId xmlns:a16="http://schemas.microsoft.com/office/drawing/2014/main" id="{37BEA906-78C4-49D5-90E4-411D66B05CC8}"/>
              </a:ext>
            </a:extLst>
          </p:cNvPr>
          <p:cNvSpPr>
            <a:spLocks noGrp="1"/>
          </p:cNvSpPr>
          <p:nvPr>
            <p:ph type="ftr" sz="quarter" idx="18"/>
          </p:nvPr>
        </p:nvSpPr>
        <p:spPr/>
        <p:txBody>
          <a:bodyPr/>
          <a:lstStyle/>
          <a:p>
            <a:pPr>
              <a:defRPr/>
            </a:pPr>
            <a:r>
              <a:rPr lang="fr-FR" dirty="0"/>
              <a:t>Campagne Carême – AD 16 janvier 2021</a:t>
            </a:r>
            <a:endParaRPr lang="fr-FR" dirty="0"/>
          </a:p>
        </p:txBody>
      </p:sp>
      <p:sp>
        <p:nvSpPr>
          <p:cNvPr id="4" name="Espace réservé du numéro de diapositive 3">
            <a:extLst>
              <a:ext uri="{FF2B5EF4-FFF2-40B4-BE49-F238E27FC236}">
                <a16:creationId xmlns:a16="http://schemas.microsoft.com/office/drawing/2014/main" id="{AF8D7DAA-6F81-4DC2-B023-4B9E01B080DB}"/>
              </a:ext>
            </a:extLst>
          </p:cNvPr>
          <p:cNvSpPr>
            <a:spLocks noGrp="1"/>
          </p:cNvSpPr>
          <p:nvPr>
            <p:ph type="sldNum" sz="quarter" idx="19"/>
          </p:nvPr>
        </p:nvSpPr>
        <p:spPr/>
        <p:txBody>
          <a:bodyPr/>
          <a:lstStyle/>
          <a:p>
            <a:pPr>
              <a:defRPr/>
            </a:pPr>
            <a:fld id="{F45F1B23-C4E4-1240-B9F9-10DDAFA922D8}" type="slidenum">
              <a:rPr lang="fr-FR" smtClean="0"/>
              <a:pPr>
                <a:defRPr/>
              </a:pPr>
              <a:t>9</a:t>
            </a:fld>
            <a:endParaRPr lang="fr-FR" dirty="0"/>
          </a:p>
        </p:txBody>
      </p:sp>
      <p:pic>
        <p:nvPicPr>
          <p:cNvPr id="5" name="Image 4">
            <a:extLst>
              <a:ext uri="{FF2B5EF4-FFF2-40B4-BE49-F238E27FC236}">
                <a16:creationId xmlns:a16="http://schemas.microsoft.com/office/drawing/2014/main" id="{BA2DDED9-D391-4BE1-932C-95FB30833581}"/>
              </a:ext>
            </a:extLst>
          </p:cNvPr>
          <p:cNvPicPr>
            <a:picLocks noChangeAspect="1"/>
          </p:cNvPicPr>
          <p:nvPr/>
        </p:nvPicPr>
        <p:blipFill>
          <a:blip r:embed="rId3"/>
          <a:stretch>
            <a:fillRect/>
          </a:stretch>
        </p:blipFill>
        <p:spPr>
          <a:xfrm>
            <a:off x="109806" y="138027"/>
            <a:ext cx="3143013" cy="2273571"/>
          </a:xfrm>
          <a:prstGeom prst="rect">
            <a:avLst/>
          </a:prstGeom>
        </p:spPr>
      </p:pic>
      <p:pic>
        <p:nvPicPr>
          <p:cNvPr id="7" name="Image 6">
            <a:extLst>
              <a:ext uri="{FF2B5EF4-FFF2-40B4-BE49-F238E27FC236}">
                <a16:creationId xmlns:a16="http://schemas.microsoft.com/office/drawing/2014/main" id="{7391DCEB-5360-4494-929B-3A13F9506495}"/>
              </a:ext>
            </a:extLst>
          </p:cNvPr>
          <p:cNvPicPr>
            <a:picLocks noChangeAspect="1"/>
          </p:cNvPicPr>
          <p:nvPr/>
        </p:nvPicPr>
        <p:blipFill>
          <a:blip r:embed="rId4"/>
          <a:stretch>
            <a:fillRect/>
          </a:stretch>
        </p:blipFill>
        <p:spPr>
          <a:xfrm>
            <a:off x="3377556" y="172201"/>
            <a:ext cx="2268067" cy="2273572"/>
          </a:xfrm>
          <a:prstGeom prst="rect">
            <a:avLst/>
          </a:prstGeom>
        </p:spPr>
      </p:pic>
      <p:pic>
        <p:nvPicPr>
          <p:cNvPr id="9" name="Image 8">
            <a:extLst>
              <a:ext uri="{FF2B5EF4-FFF2-40B4-BE49-F238E27FC236}">
                <a16:creationId xmlns:a16="http://schemas.microsoft.com/office/drawing/2014/main" id="{08DFA6C4-4C3E-4A7B-9D34-525351E5B7C4}"/>
              </a:ext>
            </a:extLst>
          </p:cNvPr>
          <p:cNvPicPr>
            <a:picLocks noChangeAspect="1"/>
          </p:cNvPicPr>
          <p:nvPr/>
        </p:nvPicPr>
        <p:blipFill>
          <a:blip r:embed="rId5"/>
          <a:stretch>
            <a:fillRect/>
          </a:stretch>
        </p:blipFill>
        <p:spPr>
          <a:xfrm>
            <a:off x="109806" y="2554972"/>
            <a:ext cx="2991865" cy="1748056"/>
          </a:xfrm>
          <a:prstGeom prst="rect">
            <a:avLst/>
          </a:prstGeom>
        </p:spPr>
      </p:pic>
      <p:pic>
        <p:nvPicPr>
          <p:cNvPr id="11" name="Image 10">
            <a:extLst>
              <a:ext uri="{FF2B5EF4-FFF2-40B4-BE49-F238E27FC236}">
                <a16:creationId xmlns:a16="http://schemas.microsoft.com/office/drawing/2014/main" id="{573D0B1A-52DF-4BF0-A4C5-8813A7E9AAF7}"/>
              </a:ext>
            </a:extLst>
          </p:cNvPr>
          <p:cNvPicPr>
            <a:picLocks noChangeAspect="1"/>
          </p:cNvPicPr>
          <p:nvPr/>
        </p:nvPicPr>
        <p:blipFill>
          <a:blip r:embed="rId6"/>
          <a:stretch>
            <a:fillRect/>
          </a:stretch>
        </p:blipFill>
        <p:spPr>
          <a:xfrm>
            <a:off x="5770360" y="186211"/>
            <a:ext cx="2619375" cy="1724025"/>
          </a:xfrm>
          <a:prstGeom prst="rect">
            <a:avLst/>
          </a:prstGeom>
        </p:spPr>
      </p:pic>
      <p:pic>
        <p:nvPicPr>
          <p:cNvPr id="13" name="Image 12">
            <a:extLst>
              <a:ext uri="{FF2B5EF4-FFF2-40B4-BE49-F238E27FC236}">
                <a16:creationId xmlns:a16="http://schemas.microsoft.com/office/drawing/2014/main" id="{A416B79C-D80F-47F6-BDB2-60FA8CB81E54}"/>
              </a:ext>
            </a:extLst>
          </p:cNvPr>
          <p:cNvPicPr>
            <a:picLocks noChangeAspect="1"/>
          </p:cNvPicPr>
          <p:nvPr/>
        </p:nvPicPr>
        <p:blipFill>
          <a:blip r:embed="rId7"/>
          <a:stretch>
            <a:fillRect/>
          </a:stretch>
        </p:blipFill>
        <p:spPr>
          <a:xfrm>
            <a:off x="4980275" y="4123220"/>
            <a:ext cx="3847019" cy="2155528"/>
          </a:xfrm>
          <a:prstGeom prst="rect">
            <a:avLst/>
          </a:prstGeom>
        </p:spPr>
      </p:pic>
      <p:pic>
        <p:nvPicPr>
          <p:cNvPr id="15" name="Image 14">
            <a:extLst>
              <a:ext uri="{FF2B5EF4-FFF2-40B4-BE49-F238E27FC236}">
                <a16:creationId xmlns:a16="http://schemas.microsoft.com/office/drawing/2014/main" id="{8D4F6AC3-763B-46B4-B2CC-A15724D486F4}"/>
              </a:ext>
            </a:extLst>
          </p:cNvPr>
          <p:cNvPicPr>
            <a:picLocks noChangeAspect="1"/>
          </p:cNvPicPr>
          <p:nvPr/>
        </p:nvPicPr>
        <p:blipFill>
          <a:blip r:embed="rId8"/>
          <a:stretch>
            <a:fillRect/>
          </a:stretch>
        </p:blipFill>
        <p:spPr>
          <a:xfrm>
            <a:off x="140444" y="4443565"/>
            <a:ext cx="4696491" cy="1835183"/>
          </a:xfrm>
          <a:prstGeom prst="rect">
            <a:avLst/>
          </a:prstGeom>
        </p:spPr>
      </p:pic>
    </p:spTree>
    <p:extLst>
      <p:ext uri="{BB962C8B-B14F-4D97-AF65-F5344CB8AC3E}">
        <p14:creationId xmlns:p14="http://schemas.microsoft.com/office/powerpoint/2010/main" val="13011207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cfd">
  <a:themeElements>
    <a:clrScheme name="Personnalisé 19">
      <a:dk1>
        <a:srgbClr val="000000"/>
      </a:dk1>
      <a:lt1>
        <a:srgbClr val="FFFFFF"/>
      </a:lt1>
      <a:dk2>
        <a:srgbClr val="FF671F"/>
      </a:dk2>
      <a:lt2>
        <a:srgbClr val="00558C"/>
      </a:lt2>
      <a:accent1>
        <a:srgbClr val="F1C300"/>
      </a:accent1>
      <a:accent2>
        <a:srgbClr val="DA281C"/>
      </a:accent2>
      <a:accent3>
        <a:srgbClr val="E0457B"/>
      </a:accent3>
      <a:accent4>
        <a:srgbClr val="B7BF10"/>
      </a:accent4>
      <a:accent5>
        <a:srgbClr val="83BD00"/>
      </a:accent5>
      <a:accent6>
        <a:srgbClr val="00B0B9"/>
      </a:accent6>
      <a:hlink>
        <a:srgbClr val="8246AF"/>
      </a:hlink>
      <a:folHlink>
        <a:srgbClr val="5E8AB3"/>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fd" id="{53124733-80EE-8047-85E2-0A2C0886FF51}" vid="{6405D85A-860D-AC43-9CB1-DDEFCB80D13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ccfd</Template>
  <TotalTime>6949</TotalTime>
  <Words>3035</Words>
  <Application>Microsoft Office PowerPoint</Application>
  <PresentationFormat>Affichage à l'écran (4:3)</PresentationFormat>
  <Paragraphs>414</Paragraphs>
  <Slides>39</Slides>
  <Notes>39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39</vt:i4>
      </vt:variant>
    </vt:vector>
  </HeadingPairs>
  <TitlesOfParts>
    <vt:vector size="48" baseType="lpstr">
      <vt:lpstr>Arial</vt:lpstr>
      <vt:lpstr>Calibri</vt:lpstr>
      <vt:lpstr>Police système</vt:lpstr>
      <vt:lpstr>Symbol</vt:lpstr>
      <vt:lpstr>Titillium Web</vt:lpstr>
      <vt:lpstr>Titillium Web Light</vt:lpstr>
      <vt:lpstr>Titillium Web SemiBold</vt:lpstr>
      <vt:lpstr>Wingdings</vt:lpstr>
      <vt:lpstr>ccfd</vt:lpstr>
      <vt:lpstr>CAMPAGNE  CARÊME 2021    &lt; Lien vers le webinaire &gt;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Lisa Gallay</dc:creator>
  <cp:lastModifiedBy>user</cp:lastModifiedBy>
  <cp:revision>191</cp:revision>
  <cp:lastPrinted>2020-12-01T15:06:57Z</cp:lastPrinted>
  <dcterms:created xsi:type="dcterms:W3CDTF">2018-07-04T22:41:00Z</dcterms:created>
  <dcterms:modified xsi:type="dcterms:W3CDTF">2021-01-16T10:16:12Z</dcterms:modified>
</cp:coreProperties>
</file>