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1" r:id="rId13"/>
    <p:sldId id="290" r:id="rId14"/>
    <p:sldId id="291" r:id="rId15"/>
    <p:sldId id="272" r:id="rId16"/>
    <p:sldId id="273" r:id="rId17"/>
    <p:sldId id="275" r:id="rId18"/>
    <p:sldId id="276" r:id="rId19"/>
    <p:sldId id="277" r:id="rId20"/>
    <p:sldId id="292" r:id="rId21"/>
    <p:sldId id="279" r:id="rId22"/>
    <p:sldId id="280" r:id="rId23"/>
    <p:sldId id="281" r:id="rId24"/>
    <p:sldId id="282" r:id="rId25"/>
    <p:sldId id="283" r:id="rId26"/>
    <p:sldId id="294" r:id="rId27"/>
    <p:sldId id="295" r:id="rId28"/>
    <p:sldId id="285" r:id="rId29"/>
    <p:sldId id="286" r:id="rId30"/>
    <p:sldId id="287" r:id="rId31"/>
    <p:sldId id="288" r:id="rId32"/>
    <p:sldId id="289" r:id="rId33"/>
    <p:sldId id="296" r:id="rId34"/>
    <p:sldId id="298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6E14"/>
    <a:srgbClr val="EE8012"/>
    <a:srgbClr val="F9E80B"/>
    <a:srgbClr val="B21A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43" autoAdjust="0"/>
  </p:normalViewPr>
  <p:slideViewPr>
    <p:cSldViewPr>
      <p:cViewPr varScale="1">
        <p:scale>
          <a:sx n="66" d="100"/>
          <a:sy n="6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E30EE-CAE2-41DC-B59B-511AE9484C1F}" type="datetimeFigureOut">
              <a:rPr lang="fr-FR" smtClean="0"/>
              <a:pPr/>
              <a:t>20/05/2011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3F02C-68C1-4C02-939E-D4AD2D9B8C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F02C-68C1-4C02-939E-D4AD2D9B8CE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7E4547-C28A-4D8C-832B-4F2A0826F9B7}" type="datetimeFigureOut">
              <a:rPr lang="fr-FR" smtClean="0"/>
              <a:pPr/>
              <a:t>20/05/2011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A87A9C-92AF-4A81-BA63-FE6237E7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E4547-C28A-4D8C-832B-4F2A0826F9B7}" type="datetimeFigureOut">
              <a:rPr lang="fr-FR" smtClean="0"/>
              <a:pPr/>
              <a:t>20/05/2011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87A9C-92AF-4A81-BA63-FE6237E7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E4547-C28A-4D8C-832B-4F2A0826F9B7}" type="datetimeFigureOut">
              <a:rPr lang="fr-FR" smtClean="0"/>
              <a:pPr/>
              <a:t>20/05/2011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87A9C-92AF-4A81-BA63-FE6237E7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E4547-C28A-4D8C-832B-4F2A0826F9B7}" type="datetimeFigureOut">
              <a:rPr lang="fr-FR" smtClean="0"/>
              <a:pPr/>
              <a:t>20/05/2011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87A9C-92AF-4A81-BA63-FE6237E7C42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E4547-C28A-4D8C-832B-4F2A0826F9B7}" type="datetimeFigureOut">
              <a:rPr lang="fr-FR" smtClean="0"/>
              <a:pPr/>
              <a:t>20/05/2011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87A9C-92AF-4A81-BA63-FE6237E7C42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E4547-C28A-4D8C-832B-4F2A0826F9B7}" type="datetimeFigureOut">
              <a:rPr lang="fr-FR" smtClean="0"/>
              <a:pPr/>
              <a:t>20/05/2011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87A9C-92AF-4A81-BA63-FE6237E7C42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E4547-C28A-4D8C-832B-4F2A0826F9B7}" type="datetimeFigureOut">
              <a:rPr lang="fr-FR" smtClean="0"/>
              <a:pPr/>
              <a:t>20/05/2011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87A9C-92AF-4A81-BA63-FE6237E7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E4547-C28A-4D8C-832B-4F2A0826F9B7}" type="datetimeFigureOut">
              <a:rPr lang="fr-FR" smtClean="0"/>
              <a:pPr/>
              <a:t>20/05/2011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87A9C-92AF-4A81-BA63-FE6237E7C42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E4547-C28A-4D8C-832B-4F2A0826F9B7}" type="datetimeFigureOut">
              <a:rPr lang="fr-FR" smtClean="0"/>
              <a:pPr/>
              <a:t>20/05/2011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87A9C-92AF-4A81-BA63-FE6237E7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7E4547-C28A-4D8C-832B-4F2A0826F9B7}" type="datetimeFigureOut">
              <a:rPr lang="fr-FR" smtClean="0"/>
              <a:pPr/>
              <a:t>20/05/2011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87A9C-92AF-4A81-BA63-FE6237E7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7E4547-C28A-4D8C-832B-4F2A0826F9B7}" type="datetimeFigureOut">
              <a:rPr lang="fr-FR" smtClean="0"/>
              <a:pPr/>
              <a:t>20/05/2011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A87A9C-92AF-4A81-BA63-FE6237E7C42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7E4547-C28A-4D8C-832B-4F2A0826F9B7}" type="datetimeFigureOut">
              <a:rPr lang="fr-FR" smtClean="0"/>
              <a:pPr/>
              <a:t>20/05/2011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A87A9C-92AF-4A81-BA63-FE6237E7C4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79512" y="5589240"/>
            <a:ext cx="7406640" cy="936104"/>
          </a:xfrm>
        </p:spPr>
        <p:txBody>
          <a:bodyPr>
            <a:normAutofit fontScale="92500"/>
          </a:bodyPr>
          <a:lstStyle/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Réalisé et organisé par un groupe d’élèves de l’ENSAIA, en partenariat avec le CCFD-Terre Solidaire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1560" y="162880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Et si l’agriculture ne se conjuguait PAS AU FEMININ ?</a:t>
            </a:r>
          </a:p>
        </p:txBody>
      </p:sp>
      <p:pic>
        <p:nvPicPr>
          <p:cNvPr id="4" name="Picture 5" descr="logo_ccfd_900x15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936104" cy="1500528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1619447" cy="80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1547664" y="3429000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Quizz sur les femmes agricultrices dans le monde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816424"/>
          </a:xfr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Les femmes rurales sont propriétaires dans le monde de …… des terres agricoles.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dirty="0" smtClean="0"/>
              <a:t> 1) 1%</a:t>
            </a:r>
          </a:p>
          <a:p>
            <a:pPr>
              <a:buNone/>
            </a:pPr>
            <a:endParaRPr lang="fr-FR" sz="800" dirty="0" smtClean="0"/>
          </a:p>
          <a:p>
            <a:pPr>
              <a:buNone/>
            </a:pPr>
            <a:r>
              <a:rPr lang="fr-FR" dirty="0" smtClean="0"/>
              <a:t> 2) 2%</a:t>
            </a:r>
          </a:p>
          <a:p>
            <a:pPr>
              <a:buNone/>
            </a:pPr>
            <a:endParaRPr lang="fr-FR" sz="800" dirty="0" smtClean="0"/>
          </a:p>
          <a:p>
            <a:pPr marL="360363" indent="-250825" defTabSz="806450">
              <a:buNone/>
            </a:pPr>
            <a:r>
              <a:rPr lang="fr-FR" dirty="0" smtClean="0"/>
              <a:t> 3) 15%</a:t>
            </a:r>
          </a:p>
          <a:p>
            <a:pPr marL="360363" indent="-250825" defTabSz="806450">
              <a:buNone/>
            </a:pPr>
            <a:endParaRPr lang="fr-FR" sz="1400" b="1" dirty="0" smtClean="0"/>
          </a:p>
          <a:p>
            <a:pPr marL="360363" indent="-250825" algn="r" defTabSz="806450">
              <a:buNone/>
            </a:pPr>
            <a:r>
              <a:rPr lang="fr-FR" sz="2400" b="1" i="1" dirty="0" smtClean="0"/>
              <a:t>D’après la FNSEA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Question 2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611560" y="3140968"/>
            <a:ext cx="1224136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883775"/>
          </a:xfr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b="1" dirty="0" smtClean="0"/>
              <a:t>Au Bhoutan, comment se transmet l’héritage ?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1) De père en fils</a:t>
            </a:r>
          </a:p>
          <a:p>
            <a:pPr>
              <a:buNone/>
            </a:pPr>
            <a:endParaRPr lang="fr-FR" sz="800" dirty="0" smtClean="0"/>
          </a:p>
          <a:p>
            <a:pPr>
              <a:buNone/>
            </a:pPr>
            <a:r>
              <a:rPr lang="fr-FR" dirty="0" smtClean="0"/>
              <a:t> 2) De conjoint à conjoint</a:t>
            </a:r>
          </a:p>
          <a:p>
            <a:pPr>
              <a:buNone/>
            </a:pPr>
            <a:endParaRPr lang="fr-FR" sz="800" dirty="0" smtClean="0"/>
          </a:p>
          <a:p>
            <a:pPr>
              <a:buNone/>
            </a:pPr>
            <a:r>
              <a:rPr lang="fr-FR" dirty="0" smtClean="0"/>
              <a:t> 3) De mère en fille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Question 3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83568" y="4077072"/>
            <a:ext cx="3312368" cy="50405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315823"/>
          </a:xfrm>
          <a:solidFill>
            <a:schemeClr val="lt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b="1" dirty="0" smtClean="0"/>
              <a:t>Au Vietnam, quelle(s) signature(s) est(sont) un gage administratif ?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1) Celle de la femme</a:t>
            </a:r>
          </a:p>
          <a:p>
            <a:pPr>
              <a:buNone/>
            </a:pPr>
            <a:endParaRPr lang="fr-FR" sz="800" dirty="0" smtClean="0"/>
          </a:p>
          <a:p>
            <a:pPr>
              <a:buNone/>
            </a:pPr>
            <a:r>
              <a:rPr lang="fr-FR" dirty="0" smtClean="0"/>
              <a:t> 2) Celle du mari</a:t>
            </a:r>
          </a:p>
          <a:p>
            <a:pPr>
              <a:buNone/>
            </a:pPr>
            <a:endParaRPr lang="fr-FR" sz="800" dirty="0" smtClean="0"/>
          </a:p>
          <a:p>
            <a:pPr>
              <a:buNone/>
            </a:pPr>
            <a:r>
              <a:rPr lang="fr-FR" dirty="0" smtClean="0"/>
              <a:t> 3) Celle du mari et de la femme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Question 4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83568" y="4365104"/>
            <a:ext cx="5400600" cy="50405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sur cette deuxième partie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196752"/>
            <a:ext cx="7992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ym typeface="Wingdings" pitchFamily="2" charset="2"/>
              </a:rPr>
              <a:t></a:t>
            </a:r>
            <a:r>
              <a:rPr lang="fr-FR" sz="2400" dirty="0" smtClean="0"/>
              <a:t>Les femmes assurent plus de 60% de la production agricole, mais possèdent seulement 1% des terres</a:t>
            </a:r>
          </a:p>
          <a:p>
            <a:endParaRPr lang="fr-FR" sz="1000" u="sng" dirty="0" smtClean="0"/>
          </a:p>
          <a:p>
            <a:r>
              <a:rPr lang="fr-FR" sz="2400" u="sng" dirty="0" smtClean="0"/>
              <a:t>Au Bhoutan :</a:t>
            </a:r>
          </a:p>
          <a:p>
            <a:endParaRPr lang="fr-FR" sz="1400" u="sng" dirty="0" smtClean="0"/>
          </a:p>
          <a:p>
            <a:r>
              <a:rPr lang="fr-FR" sz="2400" dirty="0" smtClean="0">
                <a:sym typeface="Wingdings" pitchFamily="2" charset="2"/>
              </a:rPr>
              <a:t></a:t>
            </a:r>
            <a:r>
              <a:rPr lang="fr-FR" sz="2400" dirty="0" smtClean="0"/>
              <a:t>terres appartiennent aux femmes</a:t>
            </a:r>
          </a:p>
          <a:p>
            <a:endParaRPr lang="fr-FR" sz="800" dirty="0" smtClean="0"/>
          </a:p>
          <a:p>
            <a:r>
              <a:rPr lang="fr-FR" sz="2400" dirty="0" smtClean="0">
                <a:sym typeface="Wingdings" pitchFamily="2" charset="2"/>
              </a:rPr>
              <a:t></a:t>
            </a:r>
            <a:r>
              <a:rPr lang="fr-FR" sz="2400" dirty="0" smtClean="0"/>
              <a:t>l’héritage se transmet de femmes en femmes</a:t>
            </a:r>
          </a:p>
          <a:p>
            <a:endParaRPr lang="fr-FR" sz="800" dirty="0" smtClean="0"/>
          </a:p>
          <a:p>
            <a:r>
              <a:rPr lang="fr-FR" sz="2400" dirty="0" smtClean="0">
                <a:sym typeface="Wingdings" pitchFamily="2" charset="2"/>
              </a:rPr>
              <a:t></a:t>
            </a:r>
            <a:r>
              <a:rPr lang="fr-FR" sz="2400" dirty="0" smtClean="0"/>
              <a:t>lors d’un mariage, le mari part vivre chez sa femme</a:t>
            </a:r>
          </a:p>
          <a:p>
            <a:endParaRPr lang="fr-FR" sz="800" u="sng" dirty="0" smtClean="0"/>
          </a:p>
          <a:p>
            <a:r>
              <a:rPr lang="fr-FR" sz="2400" u="sng" dirty="0" smtClean="0"/>
              <a:t>Au Vietnam :</a:t>
            </a:r>
            <a:r>
              <a:rPr lang="fr-FR" sz="2400" b="1" u="sng" dirty="0" smtClean="0"/>
              <a:t> </a:t>
            </a:r>
          </a:p>
          <a:p>
            <a:endParaRPr lang="fr-FR" sz="1400" b="1" u="sng" dirty="0" smtClean="0"/>
          </a:p>
          <a:p>
            <a:r>
              <a:rPr lang="fr-FR" sz="2400" dirty="0" smtClean="0"/>
              <a:t>Le gage administratif: lors d’une vente ou d’un 	achat, le mari et la femme doivent signer</a:t>
            </a:r>
          </a:p>
          <a:p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sur cette deuxième partie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268760"/>
            <a:ext cx="79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u="sng" dirty="0" smtClean="0"/>
          </a:p>
          <a:p>
            <a:r>
              <a:rPr lang="fr-FR" sz="2400" u="sng" dirty="0" smtClean="0"/>
              <a:t>En Afrique :</a:t>
            </a:r>
          </a:p>
          <a:p>
            <a:endParaRPr lang="fr-FR" sz="1400" u="sng" dirty="0" smtClean="0"/>
          </a:p>
          <a:p>
            <a:r>
              <a:rPr lang="fr-FR" sz="2400" dirty="0" smtClean="0">
                <a:sym typeface="Wingdings" pitchFamily="2" charset="2"/>
              </a:rPr>
              <a:t></a:t>
            </a:r>
            <a:r>
              <a:rPr lang="fr-FR" sz="2400" dirty="0" smtClean="0"/>
              <a:t>la plupart des terres appartiennent à la communauté</a:t>
            </a:r>
          </a:p>
          <a:p>
            <a:endParaRPr lang="fr-FR" sz="800" dirty="0" smtClean="0"/>
          </a:p>
          <a:p>
            <a:r>
              <a:rPr lang="fr-FR" sz="2400" dirty="0" smtClean="0">
                <a:sym typeface="Wingdings" pitchFamily="2" charset="2"/>
              </a:rPr>
              <a:t></a:t>
            </a:r>
            <a:r>
              <a:rPr lang="fr-FR" sz="2400" dirty="0" smtClean="0"/>
              <a:t>les femmes s’investissent peu pour de nouveaux projets</a:t>
            </a:r>
          </a:p>
          <a:p>
            <a:endParaRPr lang="fr-FR" sz="800" dirty="0" smtClean="0"/>
          </a:p>
          <a:p>
            <a:r>
              <a:rPr lang="fr-FR" sz="2400" dirty="0" smtClean="0">
                <a:sym typeface="Wingdings" pitchFamily="2" charset="2"/>
              </a:rPr>
              <a:t></a:t>
            </a:r>
            <a:r>
              <a:rPr lang="fr-FR" sz="2400" dirty="0" smtClean="0"/>
              <a:t>taux de divorce plutôt élevé car les femmes quittent leurs maris s’ils n’arrivent plus a subvenir aux besoins de la famille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3762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Les obstacles rencontrés par les femmes</a:t>
            </a:r>
            <a:endParaRPr lang="fr-F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1368152"/>
          </a:xfr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b="1" dirty="0" smtClean="0"/>
              <a:t>En 2000, sur les 854 millions de personnes analphabètes dans le monde, quel était le pourcentage de femmes? </a:t>
            </a:r>
            <a:r>
              <a:rPr lang="fr-FR" sz="2400" b="1" i="1" dirty="0" smtClean="0"/>
              <a:t>(d’après l’ONU)</a:t>
            </a:r>
            <a:endParaRPr lang="fr-FR" sz="2400" i="1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1 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707904" y="4077072"/>
            <a:ext cx="1224136" cy="7707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108000" rtlCol="0">
            <a:spAutoFit/>
          </a:bodyPr>
          <a:lstStyle/>
          <a:p>
            <a:pPr algn="ctr"/>
            <a:r>
              <a:rPr lang="fr-FR" sz="4000" dirty="0" smtClean="0"/>
              <a:t>64%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2 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1412776"/>
            <a:ext cx="7704856" cy="383181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700" b="1" dirty="0" smtClean="0"/>
              <a:t>Au Niger, la précocité des mariages est un problème récurrent. Quel pourcentage de Nigériennes se marient avant 15 ans?</a:t>
            </a:r>
          </a:p>
          <a:p>
            <a:endParaRPr lang="fr-FR" sz="2700" b="1" dirty="0" smtClean="0"/>
          </a:p>
          <a:p>
            <a:pPr marL="514350" indent="-427038"/>
            <a:r>
              <a:rPr lang="fr-FR" sz="2700" dirty="0" smtClean="0"/>
              <a:t> 1) 26%</a:t>
            </a:r>
          </a:p>
          <a:p>
            <a:pPr marL="514350" indent="-427038"/>
            <a:endParaRPr lang="fr-FR" sz="800" dirty="0" smtClean="0"/>
          </a:p>
          <a:p>
            <a:pPr marL="514350" indent="-427038"/>
            <a:r>
              <a:rPr lang="fr-FR" sz="2700" dirty="0" smtClean="0"/>
              <a:t> 2) 58%</a:t>
            </a:r>
          </a:p>
          <a:p>
            <a:pPr marL="514350" indent="-427038"/>
            <a:endParaRPr lang="fr-FR" sz="800" dirty="0" smtClean="0"/>
          </a:p>
          <a:p>
            <a:pPr marL="514350" indent="-427038"/>
            <a:r>
              <a:rPr lang="fr-FR" sz="2700" dirty="0" smtClean="0"/>
              <a:t> 3) 44%</a:t>
            </a:r>
          </a:p>
          <a:p>
            <a:endParaRPr lang="fr-FR" sz="1400" b="1" dirty="0" smtClean="0"/>
          </a:p>
          <a:p>
            <a:pPr algn="r"/>
            <a:r>
              <a:rPr lang="fr-FR" sz="2400" b="1" i="1" dirty="0" smtClean="0"/>
              <a:t>D’après l’Unicef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827584" y="4077072"/>
            <a:ext cx="1368152" cy="50405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Question 3 :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1484784"/>
            <a:ext cx="7920880" cy="381642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700" b="1" dirty="0" smtClean="0"/>
              <a:t>Au Nicaragua, par manque d’information,  l’utilisation d’un pesticide toxique dans les bananeraies a entrainé de graves conséquences, quel est ce pesticide ?</a:t>
            </a:r>
          </a:p>
          <a:p>
            <a:endParaRPr lang="fr-FR" sz="2700" dirty="0" smtClean="0"/>
          </a:p>
          <a:p>
            <a:r>
              <a:rPr lang="fr-FR" sz="2700" dirty="0" smtClean="0"/>
              <a:t> 1) Le </a:t>
            </a:r>
            <a:r>
              <a:rPr lang="fr-FR" sz="2700" dirty="0" err="1" smtClean="0"/>
              <a:t>Némagon</a:t>
            </a:r>
            <a:endParaRPr lang="fr-FR" sz="2700" dirty="0" smtClean="0"/>
          </a:p>
          <a:p>
            <a:endParaRPr lang="fr-FR" sz="800" dirty="0" smtClean="0"/>
          </a:p>
          <a:p>
            <a:r>
              <a:rPr lang="fr-FR" sz="2700" dirty="0" smtClean="0"/>
              <a:t> 2) Le </a:t>
            </a:r>
            <a:r>
              <a:rPr lang="fr-FR" sz="2700" dirty="0" err="1" smtClean="0"/>
              <a:t>Pentagon</a:t>
            </a:r>
            <a:endParaRPr lang="fr-FR" sz="2700" dirty="0" smtClean="0"/>
          </a:p>
          <a:p>
            <a:endParaRPr lang="fr-FR" sz="800" dirty="0" smtClean="0"/>
          </a:p>
          <a:p>
            <a:r>
              <a:rPr lang="fr-FR" sz="2700" dirty="0" smtClean="0"/>
              <a:t> 3) Le </a:t>
            </a:r>
            <a:r>
              <a:rPr lang="fr-FR" sz="2700" dirty="0" err="1" smtClean="0"/>
              <a:t>Mégaton</a:t>
            </a:r>
            <a:endParaRPr lang="fr-FR" dirty="0" smtClean="0"/>
          </a:p>
          <a:p>
            <a:endParaRPr lang="fr-FR" sz="1000" dirty="0" smtClean="0"/>
          </a:p>
        </p:txBody>
      </p:sp>
      <p:sp>
        <p:nvSpPr>
          <p:cNvPr id="7" name="Rectangle à coins arrondis 6"/>
          <p:cNvSpPr/>
          <p:nvPr/>
        </p:nvSpPr>
        <p:spPr>
          <a:xfrm>
            <a:off x="755576" y="3501008"/>
            <a:ext cx="2736304" cy="50405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4 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412776"/>
            <a:ext cx="7848872" cy="466281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700" b="1" dirty="0" smtClean="0"/>
              <a:t>La plupart des gouvernements offrent des informations, une formation et des fournitures aux agriculteurs. Quelle  proportion de ces aides est destinée aux agricultrices ?</a:t>
            </a:r>
          </a:p>
          <a:p>
            <a:endParaRPr lang="fr-FR" sz="2700" dirty="0" smtClean="0"/>
          </a:p>
          <a:p>
            <a:r>
              <a:rPr lang="fr-FR" sz="2700" dirty="0" smtClean="0"/>
              <a:t> 1) 5% environ</a:t>
            </a:r>
          </a:p>
          <a:p>
            <a:endParaRPr lang="fr-FR" sz="800" dirty="0" smtClean="0"/>
          </a:p>
          <a:p>
            <a:r>
              <a:rPr lang="fr-FR" sz="2700" dirty="0" smtClean="0"/>
              <a:t> 2) 10% environ</a:t>
            </a:r>
          </a:p>
          <a:p>
            <a:endParaRPr lang="fr-FR" sz="800" dirty="0" smtClean="0"/>
          </a:p>
          <a:p>
            <a:r>
              <a:rPr lang="fr-FR" sz="2700" dirty="0" smtClean="0"/>
              <a:t> 3) 45% environ</a:t>
            </a:r>
          </a:p>
          <a:p>
            <a:endParaRPr lang="fr-FR" sz="1400" dirty="0" smtClean="0"/>
          </a:p>
          <a:p>
            <a:pPr algn="r"/>
            <a:r>
              <a:rPr lang="fr-FR" sz="2400" i="1" dirty="0" smtClean="0"/>
              <a:t>D ’après la FAO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755576" y="3861048"/>
            <a:ext cx="2376264" cy="50405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304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Les agricultrices dans les pays du Sud et 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sur cette troisième partie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196753"/>
            <a:ext cx="835292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ym typeface="Wingdings" pitchFamily="2" charset="2"/>
              </a:rPr>
              <a:t> </a:t>
            </a:r>
            <a:r>
              <a:rPr lang="fr-FR" sz="2400" dirty="0" smtClean="0"/>
              <a:t>Accès à l’information et à l’éducation difficile pour les femmes, en raison de l’éloignement des villes et de leurs taches quotidiennes.</a:t>
            </a:r>
          </a:p>
          <a:p>
            <a:endParaRPr lang="fr-FR" sz="1400" dirty="0" smtClean="0"/>
          </a:p>
          <a:p>
            <a:r>
              <a:rPr lang="fr-FR" sz="2400" dirty="0" smtClean="0">
                <a:sym typeface="Wingdings" pitchFamily="2" charset="2"/>
              </a:rPr>
              <a:t>        </a:t>
            </a:r>
            <a:r>
              <a:rPr lang="fr-FR" sz="2400" dirty="0" smtClean="0"/>
              <a:t>limitation de la possibilité d’évolution des femmes</a:t>
            </a:r>
          </a:p>
          <a:p>
            <a:endParaRPr lang="fr-FR" sz="2400" dirty="0" smtClean="0"/>
          </a:p>
          <a:p>
            <a:pPr>
              <a:buFont typeface="Wingdings"/>
              <a:buChar char="à"/>
            </a:pPr>
            <a:r>
              <a:rPr lang="fr-FR" sz="2400" dirty="0" smtClean="0">
                <a:sym typeface="Wingdings" pitchFamily="2" charset="2"/>
              </a:rPr>
              <a:t>Comme les </a:t>
            </a:r>
            <a:r>
              <a:rPr lang="fr-FR" sz="2400" dirty="0" smtClean="0"/>
              <a:t>terres n’appartiennent pas aux femmes, elles se sentent moins impliquées et osent moins d’innovations agricoles.</a:t>
            </a:r>
          </a:p>
          <a:p>
            <a:pPr>
              <a:buFont typeface="Wingdings"/>
              <a:buChar char="à"/>
            </a:pPr>
            <a:endParaRPr lang="fr-FR" sz="2400" dirty="0" smtClean="0"/>
          </a:p>
          <a:p>
            <a:pPr>
              <a:buFont typeface="Wingdings"/>
              <a:buChar char="à"/>
            </a:pPr>
            <a:r>
              <a:rPr lang="fr-FR" sz="2400" dirty="0" smtClean="0"/>
              <a:t> Les mentalités et la culture (origine des mariages précoces par exemple) sont généralement des 	obstacles à une meilleure équité.</a:t>
            </a:r>
          </a:p>
        </p:txBody>
      </p:sp>
      <p:sp>
        <p:nvSpPr>
          <p:cNvPr id="5" name="Flèche à angle droit 4"/>
          <p:cNvSpPr/>
          <p:nvPr/>
        </p:nvSpPr>
        <p:spPr>
          <a:xfrm rot="5400000">
            <a:off x="827584" y="2420888"/>
            <a:ext cx="360040" cy="360040"/>
          </a:xfrm>
          <a:prstGeom prst="bentUpArrow">
            <a:avLst/>
          </a:prstGeom>
          <a:solidFill>
            <a:srgbClr val="00B0F0"/>
          </a:solidFill>
          <a:ln cmpd="dbl"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206084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Les aides pour combler le fossé homme-femme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1 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2060848"/>
            <a:ext cx="7632848" cy="3108543"/>
          </a:xfrm>
          <a:prstGeom prst="rect">
            <a:avLst/>
          </a:prstGeom>
          <a:ln>
            <a:solidFill>
              <a:srgbClr val="186E1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800" b="1" dirty="0" smtClean="0"/>
              <a:t>Quelle est la date de la Journée Mondiale de la Femme Rurale ?</a:t>
            </a:r>
          </a:p>
          <a:p>
            <a:pPr>
              <a:buNone/>
            </a:pPr>
            <a:endParaRPr lang="fr-FR" sz="2800" b="1" dirty="0" smtClean="0"/>
          </a:p>
          <a:p>
            <a:pPr>
              <a:buNone/>
            </a:pPr>
            <a:r>
              <a:rPr lang="fr-FR" sz="2800" dirty="0" smtClean="0"/>
              <a:t> 1) Le 15 octobre</a:t>
            </a:r>
          </a:p>
          <a:p>
            <a:pPr>
              <a:buNone/>
            </a:pPr>
            <a:endParaRPr lang="fr-FR" sz="900" dirty="0" smtClean="0"/>
          </a:p>
          <a:p>
            <a:pPr>
              <a:buNone/>
            </a:pPr>
            <a:r>
              <a:rPr lang="fr-FR" sz="2800" dirty="0" smtClean="0"/>
              <a:t> 2) Le 8 mars</a:t>
            </a:r>
          </a:p>
          <a:p>
            <a:pPr>
              <a:buNone/>
            </a:pPr>
            <a:endParaRPr lang="fr-FR" sz="900" dirty="0" smtClean="0"/>
          </a:p>
          <a:p>
            <a:pPr>
              <a:buNone/>
            </a:pPr>
            <a:r>
              <a:rPr lang="fr-FR" sz="2800" dirty="0" smtClean="0"/>
              <a:t> 3) Le 25 novembre </a:t>
            </a:r>
          </a:p>
          <a:p>
            <a:pPr>
              <a:buNone/>
            </a:pPr>
            <a:endParaRPr lang="fr-FR" sz="1000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3284984"/>
            <a:ext cx="3024336" cy="57606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 2 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1916832"/>
            <a:ext cx="7776864" cy="2862322"/>
          </a:xfrm>
          <a:prstGeom prst="rect">
            <a:avLst/>
          </a:prstGeom>
          <a:ln>
            <a:solidFill>
              <a:srgbClr val="186E1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700" b="1" dirty="0" smtClean="0"/>
              <a:t>Au Vietnam, le gouvernement favorise-t-il l’accès aux terres pour les hommes uniquement?</a:t>
            </a:r>
          </a:p>
          <a:p>
            <a:endParaRPr lang="fr-FR" sz="2700" b="1" dirty="0" smtClean="0"/>
          </a:p>
          <a:p>
            <a:r>
              <a:rPr lang="fr-FR" sz="2700" b="1" dirty="0" smtClean="0"/>
              <a:t>    Vrai</a:t>
            </a:r>
          </a:p>
          <a:p>
            <a:endParaRPr lang="fr-FR" sz="800" b="1" dirty="0" smtClean="0"/>
          </a:p>
          <a:p>
            <a:r>
              <a:rPr lang="fr-FR" sz="2700" b="1" dirty="0" smtClean="0"/>
              <a:t>    Faux</a:t>
            </a:r>
          </a:p>
          <a:p>
            <a:endParaRPr lang="fr-FR" sz="1000" dirty="0" smtClean="0"/>
          </a:p>
        </p:txBody>
      </p:sp>
      <p:sp>
        <p:nvSpPr>
          <p:cNvPr id="6" name="Ellipse 5"/>
          <p:cNvSpPr/>
          <p:nvPr/>
        </p:nvSpPr>
        <p:spPr>
          <a:xfrm>
            <a:off x="1043608" y="4077072"/>
            <a:ext cx="1080120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3 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907704" y="1988840"/>
            <a:ext cx="5472608" cy="538609"/>
          </a:xfrm>
          <a:prstGeom prst="rect">
            <a:avLst/>
          </a:prstGeom>
          <a:ln>
            <a:solidFill>
              <a:srgbClr val="186E1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900" b="1" dirty="0" smtClean="0"/>
              <a:t>Qu’est-ce qu’un microcrédit?</a:t>
            </a:r>
            <a:endParaRPr lang="fr-FR" sz="29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683568" y="3212976"/>
            <a:ext cx="784887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700" u="sng" dirty="0" smtClean="0"/>
              <a:t>Microcrédit : </a:t>
            </a:r>
          </a:p>
          <a:p>
            <a:r>
              <a:rPr lang="fr-FR" sz="2700" dirty="0" smtClean="0"/>
              <a:t>crédit pour une somme réduite fourni aux plus démunis afin de les aider à réaliser un projet économique.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4 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484784"/>
            <a:ext cx="8064896" cy="4231928"/>
          </a:xfrm>
          <a:prstGeom prst="rect">
            <a:avLst/>
          </a:prstGeom>
          <a:ln>
            <a:solidFill>
              <a:srgbClr val="186E1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Dans le cadre du CCFD, un organisme, la SIDI, est spécialisé dans les microcrédits. Que signifie ce sigle ?</a:t>
            </a:r>
          </a:p>
          <a:p>
            <a:endParaRPr lang="fr-FR" sz="2700" dirty="0" smtClean="0"/>
          </a:p>
          <a:p>
            <a:r>
              <a:rPr lang="fr-FR" sz="2400" dirty="0" smtClean="0">
                <a:solidFill>
                  <a:schemeClr val="tx1"/>
                </a:solidFill>
              </a:rPr>
              <a:t> 1) Solidarité Internationale pour le Développement et l’Investissement</a:t>
            </a:r>
          </a:p>
          <a:p>
            <a:endParaRPr lang="fr-FR" sz="800" dirty="0" smtClean="0"/>
          </a:p>
          <a:p>
            <a:r>
              <a:rPr lang="fr-FR" sz="2400" dirty="0" smtClean="0"/>
              <a:t> 2) Syndicat International pour le Développement et l’Information</a:t>
            </a:r>
          </a:p>
          <a:p>
            <a:endParaRPr lang="fr-FR" sz="800" dirty="0" smtClean="0"/>
          </a:p>
          <a:p>
            <a:r>
              <a:rPr lang="fr-FR" sz="2400" dirty="0" smtClean="0"/>
              <a:t> 3) Solidarité Internationale pour le Droit à l’Information</a:t>
            </a:r>
          </a:p>
          <a:p>
            <a:endParaRPr lang="fr-FR" sz="1000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611560" y="2996952"/>
            <a:ext cx="7632848" cy="79208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sur cette quatrième partie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40440" y="1916832"/>
            <a:ext cx="79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ym typeface="Wingdings" pitchFamily="2" charset="2"/>
              </a:rPr>
              <a:t>Les Microcrédits prônent </a:t>
            </a:r>
            <a:r>
              <a:rPr lang="fr-FR" sz="2400" dirty="0" smtClean="0"/>
              <a:t>la solidarité: </a:t>
            </a:r>
          </a:p>
          <a:p>
            <a:r>
              <a:rPr lang="fr-FR" sz="2400" dirty="0" smtClean="0"/>
              <a:t>Caution solidaire (si une des personnes ne rembourse pas, les autres remboursent à sa place)</a:t>
            </a:r>
          </a:p>
          <a:p>
            <a:r>
              <a:rPr lang="fr-FR" sz="2400" dirty="0" smtClean="0"/>
              <a:t>De plus ils sont plus souvent accordés aux femmes qu’aux hommes.</a:t>
            </a:r>
          </a:p>
          <a:p>
            <a:endParaRPr lang="fr-FR" sz="2400" dirty="0" smtClean="0"/>
          </a:p>
          <a:p>
            <a:r>
              <a:rPr lang="fr-FR" sz="2400" dirty="0" smtClean="0">
                <a:sym typeface="Wingdings" pitchFamily="2" charset="2"/>
              </a:rPr>
              <a:t></a:t>
            </a:r>
            <a:r>
              <a:rPr lang="fr-FR" sz="2400" dirty="0" smtClean="0"/>
              <a:t>Quand des microcrédits sont accordés aux femmes, une formation leur est dispensée.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sur cette quatrième partie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1340768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Journée mondiale de la femme rurale</a:t>
            </a:r>
            <a:r>
              <a:rPr lang="fr-FR" sz="2400" dirty="0" smtClean="0"/>
              <a:t>:</a:t>
            </a:r>
          </a:p>
          <a:p>
            <a:endParaRPr lang="fr-FR" sz="2400" dirty="0" smtClean="0"/>
          </a:p>
          <a:p>
            <a:r>
              <a:rPr lang="fr-FR" sz="2400" dirty="0" smtClean="0">
                <a:sym typeface="Wingdings" pitchFamily="2" charset="2"/>
              </a:rPr>
              <a:t></a:t>
            </a:r>
            <a:r>
              <a:rPr lang="fr-FR" sz="2400" dirty="0" smtClean="0"/>
              <a:t>Existe depuis 1997, et se déroule la veille de la journée mondiale de l’alimentation, le 15 octobre.</a:t>
            </a:r>
          </a:p>
          <a:p>
            <a:endParaRPr lang="fr-FR" sz="2400" dirty="0" smtClean="0"/>
          </a:p>
          <a:p>
            <a:r>
              <a:rPr lang="fr-FR" sz="2400" dirty="0" smtClean="0">
                <a:sym typeface="Wingdings" pitchFamily="2" charset="2"/>
              </a:rPr>
              <a:t></a:t>
            </a:r>
            <a:r>
              <a:rPr lang="fr-FR" sz="2400" dirty="0" smtClean="0"/>
              <a:t>Permet de rendre visibles les actions des femmes en milieu rural, au niveau mondial.</a:t>
            </a:r>
          </a:p>
          <a:p>
            <a:endParaRPr lang="fr-FR" sz="2400" dirty="0" smtClean="0"/>
          </a:p>
          <a:p>
            <a:r>
              <a:rPr lang="fr-FR" sz="2400" dirty="0" smtClean="0">
                <a:sym typeface="Wingdings" pitchFamily="2" charset="2"/>
              </a:rPr>
              <a:t></a:t>
            </a:r>
            <a:r>
              <a:rPr lang="fr-FR" sz="2400" dirty="0" smtClean="0"/>
              <a:t>Permet d’obtenir la reconnaissance et l’appui des hommes politiques pour les multiples rôles joués par les femmes rurales.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1680" y="2348880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Les Associations de Femmes</a:t>
            </a:r>
            <a:endParaRPr lang="fr-F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1 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556792"/>
            <a:ext cx="7848872" cy="3400931"/>
          </a:xfrm>
          <a:prstGeom prst="rect">
            <a:avLst/>
          </a:prstGeom>
          <a:ln>
            <a:solidFill>
              <a:srgbClr val="EE801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700" b="1" dirty="0" smtClean="0"/>
              <a:t>Une association de femmes, </a:t>
            </a:r>
            <a:r>
              <a:rPr lang="fr-FR" sz="2700" b="1" dirty="0" err="1" smtClean="0"/>
              <a:t>Cantera</a:t>
            </a:r>
            <a:r>
              <a:rPr lang="fr-FR" sz="2700" b="1" dirty="0" smtClean="0"/>
              <a:t>, a aidé les apicultrices au Nicaragua. Que leur a-t-elle apporté?</a:t>
            </a:r>
          </a:p>
          <a:p>
            <a:endParaRPr lang="fr-FR" sz="2700" dirty="0" smtClean="0"/>
          </a:p>
          <a:p>
            <a:r>
              <a:rPr lang="fr-FR" sz="2700" dirty="0" smtClean="0"/>
              <a:t> 1) Passage à une production bio</a:t>
            </a:r>
          </a:p>
          <a:p>
            <a:endParaRPr lang="fr-FR" sz="800" dirty="0" smtClean="0"/>
          </a:p>
          <a:p>
            <a:r>
              <a:rPr lang="fr-FR" sz="2700" dirty="0" smtClean="0"/>
              <a:t> 2) Fourniture de matériel d’apiculture</a:t>
            </a:r>
          </a:p>
          <a:p>
            <a:endParaRPr lang="fr-FR" sz="800" dirty="0" smtClean="0"/>
          </a:p>
          <a:p>
            <a:r>
              <a:rPr lang="fr-FR" sz="2700" dirty="0" smtClean="0"/>
              <a:t> 3) Création d’un commerce de vente</a:t>
            </a:r>
          </a:p>
          <a:p>
            <a:endParaRPr lang="fr-FR" sz="10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83568" y="3140968"/>
            <a:ext cx="5544616" cy="57606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l="-2000" t="-15000" r="-2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/>
                </a:solidFill>
              </a:rPr>
              <a:t>Question 1: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1628800"/>
            <a:ext cx="7632848" cy="3831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700" b="1" dirty="0" smtClean="0"/>
              <a:t>Dans  les  pays  en  développement,  combien  de  femmes  participent  directement  aux travaux  agricoles ?</a:t>
            </a:r>
            <a:endParaRPr lang="fr-FR" sz="2700" dirty="0" smtClean="0"/>
          </a:p>
          <a:p>
            <a:pPr marL="624078" indent="-514350">
              <a:buClrTx/>
              <a:buNone/>
            </a:pPr>
            <a:endParaRPr lang="fr-FR" sz="2700" dirty="0" smtClean="0"/>
          </a:p>
          <a:p>
            <a:pPr>
              <a:buNone/>
            </a:pPr>
            <a:r>
              <a:rPr lang="fr-FR" sz="2700" dirty="0" smtClean="0"/>
              <a:t> 1) 20%</a:t>
            </a:r>
          </a:p>
          <a:p>
            <a:pPr>
              <a:buNone/>
            </a:pPr>
            <a:endParaRPr lang="fr-FR" sz="800" dirty="0" smtClean="0"/>
          </a:p>
          <a:p>
            <a:pPr>
              <a:buNone/>
            </a:pPr>
            <a:r>
              <a:rPr lang="fr-FR" sz="2700" dirty="0" smtClean="0"/>
              <a:t> 2) 50%</a:t>
            </a:r>
          </a:p>
          <a:p>
            <a:pPr>
              <a:buNone/>
            </a:pPr>
            <a:endParaRPr lang="fr-FR" sz="800" dirty="0" smtClean="0"/>
          </a:p>
          <a:p>
            <a:pPr>
              <a:buNone/>
            </a:pPr>
            <a:r>
              <a:rPr lang="fr-FR" sz="2700" dirty="0" smtClean="0"/>
              <a:t> 3) Plus de 60%</a:t>
            </a:r>
          </a:p>
          <a:p>
            <a:pPr>
              <a:buNone/>
            </a:pPr>
            <a:endParaRPr lang="fr-FR" sz="1400" dirty="0" smtClean="0"/>
          </a:p>
          <a:p>
            <a:pPr algn="r">
              <a:buNone/>
            </a:pPr>
            <a:r>
              <a:rPr lang="fr-FR" sz="2400" i="1" dirty="0" smtClean="0"/>
              <a:t>D’après la FAO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755576" y="4293096"/>
            <a:ext cx="2664296" cy="50405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2 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1700808"/>
            <a:ext cx="7488832" cy="3400931"/>
          </a:xfrm>
          <a:prstGeom prst="rect">
            <a:avLst/>
          </a:prstGeom>
          <a:ln>
            <a:solidFill>
              <a:srgbClr val="EE801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700" b="1" dirty="0" smtClean="0"/>
              <a:t>Pour quelle production les femmes s’associent-elles traditionnellement au Burkina Faso ?</a:t>
            </a:r>
          </a:p>
          <a:p>
            <a:endParaRPr lang="fr-FR" sz="2700" dirty="0" smtClean="0"/>
          </a:p>
          <a:p>
            <a:r>
              <a:rPr lang="fr-FR" sz="2700" dirty="0" smtClean="0"/>
              <a:t> 1) Saucisson</a:t>
            </a:r>
          </a:p>
          <a:p>
            <a:endParaRPr lang="fr-FR" sz="800" dirty="0" smtClean="0"/>
          </a:p>
          <a:p>
            <a:r>
              <a:rPr lang="fr-FR" sz="2700" dirty="0" smtClean="0"/>
              <a:t> 2) Beurre de karité</a:t>
            </a:r>
          </a:p>
          <a:p>
            <a:endParaRPr lang="fr-FR" sz="800" dirty="0" smtClean="0"/>
          </a:p>
          <a:p>
            <a:r>
              <a:rPr lang="fr-FR" sz="2700" dirty="0" smtClean="0"/>
              <a:t> 3) Fruits et légumes</a:t>
            </a:r>
          </a:p>
          <a:p>
            <a:endParaRPr lang="fr-FR" sz="1000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827584" y="3861048"/>
            <a:ext cx="3312368" cy="50405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3 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1412776"/>
            <a:ext cx="7776864" cy="3000821"/>
          </a:xfrm>
          <a:prstGeom prst="rect">
            <a:avLst/>
          </a:prstGeom>
          <a:ln>
            <a:solidFill>
              <a:srgbClr val="EE801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700" b="1" dirty="0" smtClean="0"/>
              <a:t>Dans le cercle de Ménaka au Mali, au sein d’un groupement, les femmes se répartissent les tâches : </a:t>
            </a:r>
          </a:p>
          <a:p>
            <a:r>
              <a:rPr lang="fr-FR" sz="2700" b="1" dirty="0" smtClean="0"/>
              <a:t>-un groupe prépare le repas pour l’ensemble des femmes</a:t>
            </a:r>
            <a:endParaRPr lang="fr-FR" sz="2700" dirty="0" smtClean="0"/>
          </a:p>
          <a:p>
            <a:r>
              <a:rPr lang="fr-FR" sz="2700" b="1" dirty="0" smtClean="0"/>
              <a:t>-un autre s’occupe des tâches agricoles </a:t>
            </a:r>
            <a:endParaRPr lang="fr-FR" sz="2700" dirty="0" smtClean="0"/>
          </a:p>
          <a:p>
            <a:r>
              <a:rPr lang="fr-FR" sz="2700" b="1" dirty="0" smtClean="0"/>
              <a:t>Que fait le 3</a:t>
            </a:r>
            <a:r>
              <a:rPr lang="fr-FR" sz="2700" b="1" baseline="30000" dirty="0" smtClean="0"/>
              <a:t>ème</a:t>
            </a:r>
            <a:r>
              <a:rPr lang="fr-FR" sz="2700" b="1" dirty="0" smtClean="0"/>
              <a:t> groupe ?</a:t>
            </a:r>
            <a:endParaRPr lang="fr-FR" sz="27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827584" y="4941168"/>
            <a:ext cx="7272808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700" dirty="0" smtClean="0"/>
              <a:t>Le troisième groupe s’occupe des enfants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4 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340768"/>
            <a:ext cx="7992888" cy="4370427"/>
          </a:xfrm>
          <a:prstGeom prst="rect">
            <a:avLst/>
          </a:prstGeom>
          <a:ln>
            <a:solidFill>
              <a:srgbClr val="EE801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700" b="1" dirty="0" smtClean="0"/>
              <a:t>Au Burkina Faso, il existe des Maisons des Femmes. Quelles sont les activités proposées et quand sont-elles dispensées ?</a:t>
            </a:r>
          </a:p>
          <a:p>
            <a:endParaRPr lang="fr-FR" sz="2700" dirty="0" smtClean="0"/>
          </a:p>
          <a:p>
            <a:r>
              <a:rPr lang="fr-FR" sz="2400" dirty="0" smtClean="0"/>
              <a:t> 1) Couture, tissage, savonnerie, formation à la gestion, alphabétisation pendant la saison humide</a:t>
            </a:r>
          </a:p>
          <a:p>
            <a:endParaRPr lang="fr-FR" sz="800" dirty="0" smtClean="0"/>
          </a:p>
          <a:p>
            <a:r>
              <a:rPr lang="fr-FR" sz="2400" dirty="0" smtClean="0"/>
              <a:t> 2) Cours de maraichage, couture, alphabétisation pendant la saison sèche</a:t>
            </a:r>
          </a:p>
          <a:p>
            <a:endParaRPr lang="fr-FR" sz="800" dirty="0" smtClean="0"/>
          </a:p>
          <a:p>
            <a:r>
              <a:rPr lang="fr-FR" sz="2400" dirty="0" smtClean="0"/>
              <a:t> 3) Couture, tissage, savonnerie, formation à la gestion, alphabétisation pendant la saison sèche</a:t>
            </a:r>
          </a:p>
          <a:p>
            <a:endParaRPr lang="fr-FR" sz="10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11560" y="4653136"/>
            <a:ext cx="7272808" cy="86409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sur cette dernière partie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1916832"/>
            <a:ext cx="7992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Ainsi les groupes de femmes permettent:</a:t>
            </a:r>
          </a:p>
          <a:p>
            <a:endParaRPr lang="fr-FR" sz="1400" dirty="0" smtClean="0"/>
          </a:p>
          <a:p>
            <a:pPr>
              <a:buFontTx/>
              <a:buChar char="-"/>
            </a:pPr>
            <a:r>
              <a:rPr lang="fr-FR" sz="2400" dirty="0" smtClean="0"/>
              <a:t>Une meilleure organisation des taches quotidiennes</a:t>
            </a:r>
          </a:p>
          <a:p>
            <a:endParaRPr lang="fr-FR" sz="800" dirty="0" smtClean="0"/>
          </a:p>
          <a:p>
            <a:pPr>
              <a:buFontTx/>
              <a:buChar char="-"/>
            </a:pPr>
            <a:r>
              <a:rPr lang="fr-FR" sz="2400" dirty="0" smtClean="0"/>
              <a:t>De pouvoir vendre leurs produits plus chers</a:t>
            </a:r>
          </a:p>
          <a:p>
            <a:endParaRPr lang="fr-FR" sz="800" dirty="0" smtClean="0"/>
          </a:p>
          <a:p>
            <a:pPr>
              <a:buFontTx/>
              <a:buChar char="-"/>
            </a:pPr>
            <a:r>
              <a:rPr lang="fr-FR" sz="2400" dirty="0" smtClean="0"/>
              <a:t>D’avoir accès à l’éducation</a:t>
            </a:r>
          </a:p>
          <a:p>
            <a:endParaRPr lang="fr-FR" sz="800" dirty="0" smtClean="0"/>
          </a:p>
          <a:p>
            <a:pPr>
              <a:buFontTx/>
              <a:buChar char="-"/>
            </a:pPr>
            <a:r>
              <a:rPr lang="fr-FR" sz="2400" dirty="0" smtClean="0"/>
              <a:t>De connaitre les avancées techniques et les risques qu’elles encourent avec certains produits chimiques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Remerciements!!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1700808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lvl="1">
              <a:buFontTx/>
              <a:buChar char="-"/>
            </a:pPr>
            <a:r>
              <a:rPr lang="fr-FR" sz="2400" dirty="0" smtClean="0"/>
              <a:t> Le CCFD-Terre Solidaire et Aurélie Didier-Laurent</a:t>
            </a:r>
          </a:p>
          <a:p>
            <a:pPr lvl="1"/>
            <a:endParaRPr lang="fr-FR" sz="1000" dirty="0" smtClean="0"/>
          </a:p>
          <a:p>
            <a:pPr lvl="1">
              <a:buFontTx/>
              <a:buChar char="-"/>
            </a:pPr>
            <a:r>
              <a:rPr lang="fr-FR" sz="2400" dirty="0" smtClean="0"/>
              <a:t> Nos tuteurs</a:t>
            </a:r>
          </a:p>
          <a:p>
            <a:pPr lvl="1"/>
            <a:endParaRPr lang="fr-FR" sz="1000" dirty="0" smtClean="0"/>
          </a:p>
          <a:p>
            <a:pPr lvl="1">
              <a:buFontTx/>
              <a:buChar char="-"/>
            </a:pPr>
            <a:r>
              <a:rPr lang="fr-FR" sz="2400" dirty="0" smtClean="0"/>
              <a:t> Les membres d’Oxfam</a:t>
            </a:r>
          </a:p>
          <a:p>
            <a:pPr lvl="1"/>
            <a:endParaRPr lang="fr-FR" sz="1000" dirty="0" smtClean="0"/>
          </a:p>
          <a:p>
            <a:pPr lvl="1">
              <a:buFontTx/>
              <a:buChar char="-"/>
            </a:pPr>
            <a:r>
              <a:rPr lang="fr-FR" sz="2400" dirty="0" smtClean="0"/>
              <a:t> Le Conseil Général de Meurthe-et-Moselle</a:t>
            </a:r>
            <a:endParaRPr lang="fr-FR" sz="1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fr-FR" sz="2400" dirty="0" smtClean="0"/>
              <a:t> Artisans du monde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fr-FR" sz="2400" dirty="0" smtClean="0"/>
              <a:t> Horizons solidaires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l="-2000" t="-15000" r="-2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7444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08000">
            <a:normAutofit/>
          </a:bodyPr>
          <a:lstStyle/>
          <a:p>
            <a:pPr>
              <a:buNone/>
            </a:pPr>
            <a:r>
              <a:rPr lang="fr-FR" b="1" dirty="0" smtClean="0"/>
              <a:t>Dans les Pays du Sud, quel est le pourcentage de production agricole assurée par les femmes ?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1) de 30 à 40%</a:t>
            </a:r>
          </a:p>
          <a:p>
            <a:pPr>
              <a:buNone/>
            </a:pPr>
            <a:endParaRPr lang="fr-FR" sz="800" dirty="0" smtClean="0"/>
          </a:p>
          <a:p>
            <a:pPr>
              <a:buNone/>
            </a:pPr>
            <a:r>
              <a:rPr lang="fr-FR" dirty="0" smtClean="0"/>
              <a:t> 2) de 50 à 60%</a:t>
            </a:r>
          </a:p>
          <a:p>
            <a:pPr>
              <a:buNone/>
            </a:pPr>
            <a:endParaRPr lang="fr-FR" sz="800" dirty="0" smtClean="0"/>
          </a:p>
          <a:p>
            <a:pPr>
              <a:buNone/>
            </a:pPr>
            <a:r>
              <a:rPr lang="fr-FR" dirty="0" smtClean="0"/>
              <a:t> 3) de 60 à 80%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Question 2: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11560" y="4581128"/>
            <a:ext cx="2736304" cy="50405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l="-2000" t="-15000" r="-2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15121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08000"/>
          <a:lstStyle/>
          <a:p>
            <a:pPr>
              <a:buNone/>
            </a:pPr>
            <a:r>
              <a:rPr lang="fr-FR" b="1" dirty="0" smtClean="0"/>
              <a:t>En France, depuis quand les femmes agricultrices peuvent-elles être conjointe Co-exploitante</a:t>
            </a:r>
            <a:r>
              <a:rPr lang="fr-FR" dirty="0" smtClean="0"/>
              <a:t>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Question 3: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9592" y="4293096"/>
            <a:ext cx="741682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700" dirty="0" smtClean="0"/>
              <a:t>Elles peuvent être conjointe </a:t>
            </a:r>
            <a:r>
              <a:rPr lang="fr-FR" sz="2700" dirty="0" err="1" smtClean="0"/>
              <a:t>co</a:t>
            </a:r>
            <a:r>
              <a:rPr lang="fr-FR" sz="2700" dirty="0" smtClean="0"/>
              <a:t>-exploitante depuis 1980.</a:t>
            </a:r>
            <a:endParaRPr lang="fr-FR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l="-2000" t="-15000" r="-2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08000">
            <a:normAutofit/>
          </a:bodyPr>
          <a:lstStyle/>
          <a:p>
            <a:pPr>
              <a:buNone/>
            </a:pPr>
            <a:r>
              <a:rPr lang="fr-FR" b="1" dirty="0" smtClean="0"/>
              <a:t>En France, parmi les chefs d’exploitation, quel est  le pourcentage de femmes ? </a:t>
            </a:r>
            <a:r>
              <a:rPr lang="fr-FR" sz="2400" b="1" i="1" dirty="0" smtClean="0"/>
              <a:t>(d’après le ministère de l’agriculture)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Question 4: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91880" y="4149080"/>
            <a:ext cx="151216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25%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46856" y="197768"/>
            <a:ext cx="8229600" cy="1143000"/>
          </a:xfrm>
        </p:spPr>
        <p:txBody>
          <a:bodyPr/>
          <a:lstStyle/>
          <a:p>
            <a:r>
              <a:rPr lang="fr-FR" dirty="0" smtClean="0"/>
              <a:t>Bilan sur cette première partie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1306790"/>
            <a:ext cx="7992888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ym typeface="Wingdings" pitchFamily="2" charset="2"/>
              </a:rPr>
              <a:t></a:t>
            </a:r>
            <a:r>
              <a:rPr lang="fr-FR" sz="2400" dirty="0" smtClean="0"/>
              <a:t>3,429 milliards de femmes, dont plus de la moitié participent aux travaux et à la production agricole.</a:t>
            </a:r>
          </a:p>
          <a:p>
            <a:endParaRPr lang="fr-FR" sz="2400" dirty="0" smtClean="0"/>
          </a:p>
          <a:p>
            <a:r>
              <a:rPr lang="fr-FR" sz="2400" dirty="0" smtClean="0">
                <a:sym typeface="Wingdings" pitchFamily="2" charset="2"/>
              </a:rPr>
              <a:t> </a:t>
            </a:r>
            <a:r>
              <a:rPr lang="fr-FR" sz="2400" dirty="0" smtClean="0"/>
              <a:t>Pays du Sud: les femmes= facteur de la production agricole.</a:t>
            </a:r>
          </a:p>
          <a:p>
            <a:endParaRPr lang="fr-FR" sz="2400" dirty="0" smtClean="0"/>
          </a:p>
          <a:p>
            <a:r>
              <a:rPr lang="fr-FR" sz="2700" dirty="0" smtClean="0"/>
              <a:t>En France</a:t>
            </a:r>
            <a:r>
              <a:rPr lang="fr-FR" sz="2400" dirty="0" smtClean="0"/>
              <a:t>, évolution après la 2</a:t>
            </a:r>
            <a:r>
              <a:rPr lang="fr-FR" sz="2400" baseline="30000" dirty="0" smtClean="0"/>
              <a:t>nde</a:t>
            </a:r>
            <a:r>
              <a:rPr lang="fr-FR" sz="2400" dirty="0" smtClean="0"/>
              <a:t> Guerre Mondiale:</a:t>
            </a:r>
          </a:p>
          <a:p>
            <a:endParaRPr lang="fr-FR" sz="800" dirty="0" smtClean="0"/>
          </a:p>
          <a:p>
            <a:r>
              <a:rPr lang="fr-FR" sz="2400" dirty="0" smtClean="0">
                <a:sym typeface="Wingdings" pitchFamily="2" charset="2"/>
              </a:rPr>
              <a:t></a:t>
            </a:r>
            <a:r>
              <a:rPr lang="fr-FR" sz="2400" dirty="0" smtClean="0"/>
              <a:t>en 1980: conjointe </a:t>
            </a:r>
            <a:r>
              <a:rPr lang="fr-FR" sz="2400" dirty="0" err="1" smtClean="0"/>
              <a:t>co</a:t>
            </a:r>
            <a:r>
              <a:rPr lang="fr-FR" sz="2400" dirty="0" smtClean="0"/>
              <a:t>-exploitante</a:t>
            </a:r>
          </a:p>
          <a:p>
            <a:endParaRPr lang="fr-FR" sz="800" dirty="0" smtClean="0"/>
          </a:p>
          <a:p>
            <a:r>
              <a:rPr lang="fr-FR" sz="2400" dirty="0" smtClean="0">
                <a:sym typeface="Wingdings" pitchFamily="2" charset="2"/>
              </a:rPr>
              <a:t></a:t>
            </a:r>
            <a:r>
              <a:rPr lang="fr-FR" sz="2400" dirty="0" smtClean="0"/>
              <a:t>en 1999: conjointe collaboratrice </a:t>
            </a:r>
          </a:p>
          <a:p>
            <a:endParaRPr lang="fr-FR" sz="800" dirty="0" smtClean="0"/>
          </a:p>
          <a:p>
            <a:r>
              <a:rPr lang="fr-FR" sz="2400" dirty="0" smtClean="0">
                <a:sym typeface="Wingdings" pitchFamily="2" charset="2"/>
              </a:rPr>
              <a:t>e</a:t>
            </a:r>
            <a:r>
              <a:rPr lang="fr-FR" sz="2400" dirty="0" smtClean="0"/>
              <a:t>n 2010: GAEC ouvert aux époux, concubins et pacsés.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2060848"/>
            <a:ext cx="8301608" cy="2520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Etat des lieux de l’équité homme/femme Dans les pays du sud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320480"/>
          </a:xfr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08000">
            <a:normAutofit/>
          </a:bodyPr>
          <a:lstStyle/>
          <a:p>
            <a:pPr>
              <a:buNone/>
            </a:pPr>
            <a:r>
              <a:rPr lang="fr-FR" b="1" dirty="0" smtClean="0"/>
              <a:t>Parmi les personnes vivant avec moins d’un dollar par jour, quelle est la proportion de femmes et de fillettes ?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1) 50%</a:t>
            </a:r>
          </a:p>
          <a:p>
            <a:pPr>
              <a:buNone/>
            </a:pPr>
            <a:endParaRPr lang="fr-FR" sz="800" dirty="0" smtClean="0"/>
          </a:p>
          <a:p>
            <a:pPr>
              <a:buNone/>
            </a:pPr>
            <a:r>
              <a:rPr lang="fr-FR" dirty="0" smtClean="0"/>
              <a:t> 2) 70%</a:t>
            </a:r>
          </a:p>
          <a:p>
            <a:pPr>
              <a:buNone/>
            </a:pPr>
            <a:endParaRPr lang="fr-FR" sz="900" dirty="0" smtClean="0"/>
          </a:p>
          <a:p>
            <a:pPr>
              <a:buNone/>
            </a:pPr>
            <a:r>
              <a:rPr lang="fr-FR" dirty="0" smtClean="0"/>
              <a:t> 3) 80%</a:t>
            </a:r>
          </a:p>
          <a:p>
            <a:pPr>
              <a:buNone/>
            </a:pPr>
            <a:endParaRPr lang="fr-FR" sz="1400" dirty="0" smtClean="0"/>
          </a:p>
          <a:p>
            <a:pPr algn="r">
              <a:buNone/>
            </a:pPr>
            <a:r>
              <a:rPr lang="fr-FR" sz="2400" i="1" dirty="0" smtClean="0"/>
              <a:t>D’après la fondation Melinda et Bill Gates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Question 1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755576" y="4077072"/>
            <a:ext cx="1584176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</TotalTime>
  <Words>1010</Words>
  <Application>Microsoft Office PowerPoint</Application>
  <PresentationFormat>Affichage à l'écran (4:3)</PresentationFormat>
  <Paragraphs>267</Paragraphs>
  <Slides>34</Slides>
  <Notes>34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Rotonde</vt:lpstr>
      <vt:lpstr>Diapositive 1</vt:lpstr>
      <vt:lpstr>Diapositive 2</vt:lpstr>
      <vt:lpstr>Question 1:</vt:lpstr>
      <vt:lpstr>Question 2:</vt:lpstr>
      <vt:lpstr>Question 3:</vt:lpstr>
      <vt:lpstr>Question 4:</vt:lpstr>
      <vt:lpstr>Bilan sur cette première partie</vt:lpstr>
      <vt:lpstr>Diapositive 8</vt:lpstr>
      <vt:lpstr>Question 1:</vt:lpstr>
      <vt:lpstr>Question 2 :</vt:lpstr>
      <vt:lpstr>Question 3 :</vt:lpstr>
      <vt:lpstr>Question 4 :</vt:lpstr>
      <vt:lpstr>Bilan sur cette deuxième partie</vt:lpstr>
      <vt:lpstr>Bilan sur cette deuxième partie</vt:lpstr>
      <vt:lpstr>Diapositive 15</vt:lpstr>
      <vt:lpstr>Question 1 :</vt:lpstr>
      <vt:lpstr>Question 2 :</vt:lpstr>
      <vt:lpstr>Question 3 :</vt:lpstr>
      <vt:lpstr>Question 4 :</vt:lpstr>
      <vt:lpstr>Bilan sur cette troisième partie</vt:lpstr>
      <vt:lpstr>Diapositive 21</vt:lpstr>
      <vt:lpstr>Question 1 :</vt:lpstr>
      <vt:lpstr>Question 2 :</vt:lpstr>
      <vt:lpstr>Question 3 :</vt:lpstr>
      <vt:lpstr>Question 4 :</vt:lpstr>
      <vt:lpstr>Bilan sur cette quatrième partie</vt:lpstr>
      <vt:lpstr>Bilan sur cette quatrième partie</vt:lpstr>
      <vt:lpstr>Diapositive 28</vt:lpstr>
      <vt:lpstr>Question 1 :</vt:lpstr>
      <vt:lpstr>Question 2 :</vt:lpstr>
      <vt:lpstr>Question 3 :</vt:lpstr>
      <vt:lpstr>Question 4 :</vt:lpstr>
      <vt:lpstr>Bilan sur cette dernière partie</vt:lpstr>
      <vt:lpstr>Remerciements!!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 Quizz sur l’Equité Homme/Femme dans l’agriculture</dc:title>
  <dc:creator>Amandine</dc:creator>
  <cp:lastModifiedBy>pauline</cp:lastModifiedBy>
  <cp:revision>136</cp:revision>
  <dcterms:created xsi:type="dcterms:W3CDTF">2011-03-12T09:33:38Z</dcterms:created>
  <dcterms:modified xsi:type="dcterms:W3CDTF">2011-05-20T20:30:48Z</dcterms:modified>
</cp:coreProperties>
</file>