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4" r:id="rId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57EFA9-797C-418C-9771-012CFA9D941B}" type="datetimeFigureOut">
              <a:rPr lang="fr-FR"/>
              <a:pPr>
                <a:defRPr/>
              </a:pPr>
              <a:t>24/05/2014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EA0A38-B72E-4DA5-B7EF-3504214F9F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BFA1F6-EE35-4D1B-9180-B7C551BCD083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5684" y="836614"/>
            <a:ext cx="2717800" cy="51847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2284" y="836614"/>
            <a:ext cx="7950200" cy="51847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2284" y="836614"/>
            <a:ext cx="3401483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16967" y="836614"/>
            <a:ext cx="3403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FD_orang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2" descr="bas_or_couv3_v200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0" y="5527675"/>
            <a:ext cx="121872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3" descr="or_01_sans_visu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73700" y="0"/>
            <a:ext cx="671830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104438" y="1465263"/>
            <a:ext cx="16795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12813" y="836613"/>
            <a:ext cx="70072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defRPr sz="1600">
          <a:solidFill>
            <a:srgbClr val="4C2B0E"/>
          </a:solidFill>
          <a:latin typeface="+mn-lt"/>
          <a:cs typeface="+mn-cs"/>
        </a:defRPr>
      </a:lvl2pPr>
      <a:lvl3pPr marL="184150" indent="-180975" algn="l" rtl="0" eaLnBrk="0" fontAlgn="base" hangingPunct="0">
        <a:spcBef>
          <a:spcPts val="300"/>
        </a:spcBef>
        <a:spcAft>
          <a:spcPct val="0"/>
        </a:spcAft>
        <a:buClr>
          <a:srgbClr val="4C2B0E"/>
        </a:buClr>
        <a:buSzPct val="85000"/>
        <a:buFont typeface="Wingdings" pitchFamily="2" charset="2"/>
        <a:buChar char="l"/>
        <a:defRPr sz="1200">
          <a:solidFill>
            <a:srgbClr val="4C2B0E"/>
          </a:solidFill>
          <a:latin typeface="+mn-lt"/>
          <a:cs typeface="+mn-cs"/>
        </a:defRPr>
      </a:lvl3pPr>
      <a:lvl4pPr marL="365125" indent="-179388" algn="l" rtl="0" eaLnBrk="0" fontAlgn="base" hangingPunct="0">
        <a:spcBef>
          <a:spcPts val="300"/>
        </a:spcBef>
        <a:spcAft>
          <a:spcPct val="0"/>
        </a:spcAft>
        <a:buClr>
          <a:srgbClr val="F8B334"/>
        </a:buClr>
        <a:buSzPct val="85000"/>
        <a:buFont typeface="Wingdings" pitchFamily="2" charset="2"/>
        <a:buChar char="l"/>
        <a:defRPr sz="1200">
          <a:solidFill>
            <a:srgbClr val="4C2B0E"/>
          </a:solidFill>
          <a:latin typeface="+mn-lt"/>
          <a:cs typeface="+mn-cs"/>
        </a:defRPr>
      </a:lvl4pPr>
      <a:lvl5pPr marL="547688" indent="-180975" algn="l" rtl="0" eaLnBrk="0" fontAlgn="base" hangingPunct="0">
        <a:spcBef>
          <a:spcPct val="0"/>
        </a:spcBef>
        <a:spcAft>
          <a:spcPts val="300"/>
        </a:spcAft>
        <a:buFont typeface="Arial" charset="0"/>
        <a:buChar char="-"/>
        <a:defRPr sz="1200" i="1">
          <a:solidFill>
            <a:srgbClr val="4C2B0E"/>
          </a:solidFill>
          <a:latin typeface="+mn-lt"/>
          <a:cs typeface="+mn-cs"/>
        </a:defRPr>
      </a:lvl5pPr>
      <a:lvl6pPr marL="1004888" indent="-180975" algn="l" rtl="0" fontAlgn="base">
        <a:spcBef>
          <a:spcPct val="0"/>
        </a:spcBef>
        <a:spcAft>
          <a:spcPts val="300"/>
        </a:spcAft>
        <a:buFont typeface="Arial" charset="0"/>
        <a:buChar char="-"/>
        <a:defRPr sz="1200" i="1">
          <a:solidFill>
            <a:srgbClr val="4C2B0E"/>
          </a:solidFill>
          <a:latin typeface="+mn-lt"/>
          <a:cs typeface="+mn-cs"/>
        </a:defRPr>
      </a:lvl6pPr>
      <a:lvl7pPr marL="1462088" indent="-180975" algn="l" rtl="0" fontAlgn="base">
        <a:spcBef>
          <a:spcPct val="0"/>
        </a:spcBef>
        <a:spcAft>
          <a:spcPts val="300"/>
        </a:spcAft>
        <a:buFont typeface="Arial" charset="0"/>
        <a:buChar char="-"/>
        <a:defRPr sz="1200" i="1">
          <a:solidFill>
            <a:srgbClr val="4C2B0E"/>
          </a:solidFill>
          <a:latin typeface="+mn-lt"/>
          <a:cs typeface="+mn-cs"/>
        </a:defRPr>
      </a:lvl7pPr>
      <a:lvl8pPr marL="1919288" indent="-180975" algn="l" rtl="0" fontAlgn="base">
        <a:spcBef>
          <a:spcPct val="0"/>
        </a:spcBef>
        <a:spcAft>
          <a:spcPts val="300"/>
        </a:spcAft>
        <a:buFont typeface="Arial" charset="0"/>
        <a:buChar char="-"/>
        <a:defRPr sz="1200" i="1">
          <a:solidFill>
            <a:srgbClr val="4C2B0E"/>
          </a:solidFill>
          <a:latin typeface="+mn-lt"/>
          <a:cs typeface="+mn-cs"/>
        </a:defRPr>
      </a:lvl8pPr>
      <a:lvl9pPr marL="2376488" indent="-180975" algn="l" rtl="0" fontAlgn="base">
        <a:spcBef>
          <a:spcPct val="0"/>
        </a:spcBef>
        <a:spcAft>
          <a:spcPts val="300"/>
        </a:spcAft>
        <a:buFont typeface="Arial" charset="0"/>
        <a:buChar char="-"/>
        <a:defRPr sz="1200" i="1">
          <a:solidFill>
            <a:srgbClr val="4C2B0E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52538" y="0"/>
            <a:ext cx="5984875" cy="923925"/>
          </a:xfrm>
          <a:prstGeom prst="rect">
            <a:avLst/>
          </a:prstGeom>
          <a:solidFill>
            <a:schemeClr val="tx1">
              <a:lumMod val="50000"/>
              <a:lumOff val="50000"/>
              <a:alpha val="92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rPr>
              <a:t>LE POT COMMUN</a:t>
            </a:r>
            <a:endParaRPr lang="fr-FR" sz="5400" dirty="0">
              <a:solidFill>
                <a:schemeClr val="bg1">
                  <a:lumMod val="9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3825" y="1063625"/>
            <a:ext cx="10982325" cy="4986338"/>
          </a:xfrm>
          <a:prstGeom prst="rect">
            <a:avLst/>
          </a:prstGeom>
          <a:solidFill>
            <a:schemeClr val="tx1">
              <a:lumMod val="65000"/>
              <a:lumOff val="35000"/>
              <a:alpha val="87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1</a:t>
            </a:r>
            <a:r>
              <a:rPr lang="fr-FR" sz="28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.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Une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chaîne de solidarité.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    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ne choisit  pas ses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pauvres.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Le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choix des  relations longues. 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Une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communauté de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valeur.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Les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deux missions du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CCFD-Terre Solidaire.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Une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plus juste répartition des richesses. 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Non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pas une déresponsabilisation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du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donateur.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8"/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Non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pas une déresponsabilisation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du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CCFD-Terre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Solidaire.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9. </a:t>
            </a:r>
            <a:r>
              <a:rPr lang="fr-FR" sz="240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Non pas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une déresponsabilisation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du partenaire.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10.L’efficacité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du don. 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11.Une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dimension </a:t>
            </a:r>
            <a:r>
              <a:rPr lang="fr-FR" sz="24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chrétienne.</a:t>
            </a:r>
            <a:endParaRPr lang="fr-FR" sz="24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bg1">
                    <a:lumMod val="85000"/>
                  </a:schemeClr>
                </a:solidFill>
                <a:latin typeface="+mn-lt"/>
                <a:cs typeface="+mn-cs"/>
              </a:rPr>
              <a:t>  </a:t>
            </a:r>
            <a:endParaRPr lang="fr-FR" sz="28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200" dirty="0">
                <a:solidFill>
                  <a:srgbClr val="0000FF"/>
                </a:solidFill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e 3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pic>
          <p:nvPicPr>
            <p:cNvPr id="15367" name="Image 1"/>
            <p:cNvPicPr>
              <a:picLocks noChangeAspect="1"/>
            </p:cNvPicPr>
            <p:nvPr/>
          </p:nvPicPr>
          <p:blipFill>
            <a:blip r:embed="rId3"/>
            <a:srcRect l="10986" t="20180" r="10986" b="40559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107156" y="5373688"/>
              <a:ext cx="9036844" cy="148431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008063" y="166688"/>
            <a:ext cx="10175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b="1">
                <a:solidFill>
                  <a:srgbClr val="FFC000"/>
                </a:solidFill>
              </a:rPr>
              <a:t>Le pot commun: une autre conception de la solidarité internationale</a:t>
            </a:r>
            <a:endParaRPr lang="fr-FR" sz="3200" b="1">
              <a:solidFill>
                <a:srgbClr val="FFC000"/>
              </a:solidFill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1414463"/>
            <a:ext cx="6672263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rgbClr val="FFC000"/>
                </a:solidFill>
              </a:rPr>
              <a:t>Le pot commun, c’est quoi ?</a:t>
            </a:r>
          </a:p>
          <a:p>
            <a:r>
              <a:rPr lang="fr-FR" altLang="fr-FR" sz="2400">
                <a:solidFill>
                  <a:schemeClr val="bg1"/>
                </a:solidFill>
              </a:rPr>
              <a:t>Nous favorisons les dons non dédiés</a:t>
            </a:r>
            <a:endParaRPr lang="fr-FR" sz="240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42875" y="3068638"/>
            <a:ext cx="65293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>
                <a:solidFill>
                  <a:srgbClr val="FFC000"/>
                </a:solidFill>
              </a:rPr>
              <a:t>Le pot commun, pourquoi?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6488113" y="1592263"/>
            <a:ext cx="5561012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fr-FR" sz="2400">
                <a:solidFill>
                  <a:schemeClr val="bg1"/>
                </a:solidFill>
              </a:rPr>
              <a:t>Soutenir l’ensemble de nos partenaires et non un pays, une cause plus médiatisée que d’autres</a:t>
            </a:r>
            <a:br>
              <a:rPr lang="fr-FR" sz="2400">
                <a:solidFill>
                  <a:schemeClr val="bg1"/>
                </a:solidFill>
              </a:rPr>
            </a:br>
            <a:r>
              <a:rPr lang="fr-FR" sz="2400" b="1">
                <a:solidFill>
                  <a:srgbClr val="FFCC00"/>
                </a:solidFill>
                <a:sym typeface="Wingdings" pitchFamily="2" charset="2"/>
              </a:rPr>
              <a:t> EQUITÉ</a:t>
            </a:r>
            <a:r>
              <a:rPr lang="fr-FR" sz="200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FR" sz="2000">
                <a:solidFill>
                  <a:schemeClr val="bg1"/>
                </a:solidFill>
                <a:sym typeface="Wingdings" pitchFamily="2" charset="2"/>
              </a:rPr>
            </a:br>
            <a:endParaRPr lang="fr-FR" sz="2000">
              <a:solidFill>
                <a:schemeClr val="bg1"/>
              </a:solidFill>
              <a:sym typeface="Wingdings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fr-FR" sz="2400">
                <a:solidFill>
                  <a:schemeClr val="bg1"/>
                </a:solidFill>
                <a:sym typeface="Wingdings" pitchFamily="2" charset="2"/>
              </a:rPr>
              <a:t>Éviter les pièges du lien financier, entrer véritablement en </a:t>
            </a:r>
            <a:r>
              <a:rPr lang="fr-FR" sz="2400" b="1">
                <a:solidFill>
                  <a:srgbClr val="FFCC00"/>
                </a:solidFill>
                <a:sym typeface="Wingdings" pitchFamily="2" charset="2"/>
              </a:rPr>
              <a:t>partenariat</a:t>
            </a:r>
            <a:endParaRPr lang="fr-FR" sz="2400" b="1">
              <a:solidFill>
                <a:srgbClr val="FFCC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fr-FR" sz="200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fr-FR" sz="2400">
                <a:solidFill>
                  <a:schemeClr val="bg1"/>
                </a:solidFill>
              </a:rPr>
              <a:t>Chaque année, un </a:t>
            </a:r>
            <a:r>
              <a:rPr lang="fr-FR" sz="2400" b="1">
                <a:solidFill>
                  <a:srgbClr val="FFCC00"/>
                </a:solidFill>
              </a:rPr>
              <a:t>budget de soutien</a:t>
            </a:r>
            <a:r>
              <a:rPr lang="fr-FR" sz="2400" b="1">
                <a:solidFill>
                  <a:schemeClr val="bg1"/>
                </a:solidFill>
              </a:rPr>
              <a:t> est établi et </a:t>
            </a:r>
            <a:r>
              <a:rPr lang="fr-FR" sz="2400" b="1">
                <a:solidFill>
                  <a:srgbClr val="FFCC00"/>
                </a:solidFill>
              </a:rPr>
              <a:t>voté </a:t>
            </a:r>
            <a:r>
              <a:rPr lang="fr-FR" sz="2400">
                <a:solidFill>
                  <a:schemeClr val="bg1"/>
                </a:solidFill>
              </a:rPr>
              <a:t>pour chacun de nos partenaires</a:t>
            </a:r>
            <a:r>
              <a:rPr lang="fr-FR" sz="2000">
                <a:solidFill>
                  <a:schemeClr val="bg1"/>
                </a:solidFill>
              </a:rPr>
              <a:t>. Le don, même non dédié, concourt au soutien du pays auquel le donateur est attaché.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CCFD_Orange_v2003">
  <a:themeElements>
    <a:clrScheme name="CCFD_Orange_v2003 1">
      <a:dk1>
        <a:srgbClr val="000000"/>
      </a:dk1>
      <a:lt1>
        <a:srgbClr val="FFFFFF"/>
      </a:lt1>
      <a:dk2>
        <a:srgbClr val="008A2E"/>
      </a:dk2>
      <a:lt2>
        <a:srgbClr val="97BF0D"/>
      </a:lt2>
      <a:accent1>
        <a:srgbClr val="008CC5"/>
      </a:accent1>
      <a:accent2>
        <a:srgbClr val="273A8B"/>
      </a:accent2>
      <a:accent3>
        <a:srgbClr val="FFFFFF"/>
      </a:accent3>
      <a:accent4>
        <a:srgbClr val="000000"/>
      </a:accent4>
      <a:accent5>
        <a:srgbClr val="AAC5DF"/>
      </a:accent5>
      <a:accent6>
        <a:srgbClr val="22347D"/>
      </a:accent6>
      <a:hlink>
        <a:srgbClr val="E7511E"/>
      </a:hlink>
      <a:folHlink>
        <a:srgbClr val="D8D0BB"/>
      </a:folHlink>
    </a:clrScheme>
    <a:fontScheme name="CCFD_Orange_v200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CFD_Orange_v2003 1">
        <a:dk1>
          <a:srgbClr val="000000"/>
        </a:dk1>
        <a:lt1>
          <a:srgbClr val="FFFFFF"/>
        </a:lt1>
        <a:dk2>
          <a:srgbClr val="008A2E"/>
        </a:dk2>
        <a:lt2>
          <a:srgbClr val="97BF0D"/>
        </a:lt2>
        <a:accent1>
          <a:srgbClr val="008CC5"/>
        </a:accent1>
        <a:accent2>
          <a:srgbClr val="273A8B"/>
        </a:accent2>
        <a:accent3>
          <a:srgbClr val="FFFFFF"/>
        </a:accent3>
        <a:accent4>
          <a:srgbClr val="000000"/>
        </a:accent4>
        <a:accent5>
          <a:srgbClr val="AAC5DF"/>
        </a:accent5>
        <a:accent6>
          <a:srgbClr val="22347D"/>
        </a:accent6>
        <a:hlink>
          <a:srgbClr val="E7511E"/>
        </a:hlink>
        <a:folHlink>
          <a:srgbClr val="D8D0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143</Words>
  <Application>Microsoft Office PowerPoint</Application>
  <PresentationFormat>Personnalisé</PresentationFormat>
  <Paragraphs>23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CCFD_Orange_v2003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Joël MARTIN</dc:creator>
  <cp:lastModifiedBy>j.marchand</cp:lastModifiedBy>
  <cp:revision>15</cp:revision>
  <dcterms:created xsi:type="dcterms:W3CDTF">2014-04-22T08:55:45Z</dcterms:created>
  <dcterms:modified xsi:type="dcterms:W3CDTF">2014-05-24T14:31:03Z</dcterms:modified>
</cp:coreProperties>
</file>